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2" r:id="rId4"/>
    <p:sldId id="277" r:id="rId5"/>
    <p:sldId id="276" r:id="rId6"/>
    <p:sldId id="260" r:id="rId7"/>
    <p:sldId id="263" r:id="rId8"/>
    <p:sldId id="261" r:id="rId9"/>
    <p:sldId id="264" r:id="rId10"/>
    <p:sldId id="265" r:id="rId11"/>
    <p:sldId id="268" r:id="rId12"/>
    <p:sldId id="271" r:id="rId13"/>
    <p:sldId id="269" r:id="rId14"/>
    <p:sldId id="266" r:id="rId15"/>
    <p:sldId id="278" r:id="rId16"/>
    <p:sldId id="279" r:id="rId17"/>
    <p:sldId id="282" r:id="rId18"/>
    <p:sldId id="283" r:id="rId19"/>
    <p:sldId id="280" r:id="rId20"/>
    <p:sldId id="281" r:id="rId2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AE5D62"/>
    <a:srgbClr val="4C5C6C"/>
    <a:srgbClr val="212121"/>
    <a:srgbClr val="3737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100" d="100"/>
          <a:sy n="100" d="100"/>
        </p:scale>
        <p:origin x="268" y="3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009AEA-B4C0-43BA-9479-D80A786689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C0AF1EA-7BFC-439C-8373-FBE1AA078F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5AC4FFC-6B0E-4816-ADFA-AE10855D4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B1769-2F40-4865-A233-755CDEBBBB3D}" type="datetimeFigureOut">
              <a:rPr lang="ko-KR" altLang="en-US" smtClean="0"/>
              <a:t>2017-09-03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CA8C28D-4BC0-489A-B13A-3E64BBD9E5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96C2500-EC36-4138-BD99-7C9AA4CFD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F8E93-10DE-4E7F-A688-839F54B907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78995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75090F-8B65-4787-936B-2B5CC8C64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F3C8C10-8E36-46D1-B64E-52CB099D4C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6D610B4-94AB-4DE0-8DDE-DA627D8486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B1769-2F40-4865-A233-755CDEBBBB3D}" type="datetimeFigureOut">
              <a:rPr lang="ko-KR" altLang="en-US" smtClean="0"/>
              <a:t>2017-09-03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050CAA2-CF17-47D7-BE74-A1B661AB5C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8AA68D7-7B42-4124-944D-03DBFACB4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F8E93-10DE-4E7F-A688-839F54B907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65213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7033A5B-FA2E-47D8-B79F-D0267B6DE77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491853C-5EF6-4937-BDDF-3A30545147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0CF2F38-215D-4996-8D92-F8E4AC00D8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B1769-2F40-4865-A233-755CDEBBBB3D}" type="datetimeFigureOut">
              <a:rPr lang="ko-KR" altLang="en-US" smtClean="0"/>
              <a:t>2017-09-03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B3D6497-43FF-47CA-8050-966F5E2B22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39EEDF6-9635-47C2-B229-177E191448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F8E93-10DE-4E7F-A688-839F54B907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4454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A2B5DF-320B-4D48-9978-D2207606C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754ED2E-9625-49FF-84C3-96B20D0C0F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914720A-7DEB-40CC-892E-6A143514B6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B1769-2F40-4865-A233-755CDEBBBB3D}" type="datetimeFigureOut">
              <a:rPr lang="ko-KR" altLang="en-US" smtClean="0"/>
              <a:t>2017-09-03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AE2C55A-B57E-4575-AA82-17C1A6617E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A67EDD1-5DAC-4398-A68A-6B575158F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F8E93-10DE-4E7F-A688-839F54B907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14481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DF4C86-242C-4C70-820A-B0D033C99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0EABE01-8961-46F7-B9D7-FF0CBD337E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347AF4E-D20C-40B4-9436-DFA89294D1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B1769-2F40-4865-A233-755CDEBBBB3D}" type="datetimeFigureOut">
              <a:rPr lang="ko-KR" altLang="en-US" smtClean="0"/>
              <a:t>2017-09-03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BD682AE-819D-414B-B266-1F911A4D48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1203FA5-7F2E-480A-92B9-F78BF4B443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F8E93-10DE-4E7F-A688-839F54B907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74483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FC5001-11A2-4D43-97AC-0A669939E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5D2FD45-BAC2-4138-80AB-67FE6D4B82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736C696-48EC-456B-B410-3CD300098C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A088CE4-F821-4DEC-8A22-8C282832C9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B1769-2F40-4865-A233-755CDEBBBB3D}" type="datetimeFigureOut">
              <a:rPr lang="ko-KR" altLang="en-US" smtClean="0"/>
              <a:t>2017-09-03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831950E-A4D9-4335-B158-C6690D239B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D983E72-284E-4A3F-B907-49756DD25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F8E93-10DE-4E7F-A688-839F54B907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37308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E46AE2-D565-4ED0-8876-C09B7CCF16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8D53F9F-5FA6-4C65-98A6-D742E3C6E7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D926150-E870-45C7-B95D-609CEA219D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84590FD-9793-4A8D-8CE1-DBABB347BD6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4E16465-EDBE-42BB-9A56-E74F6F3B51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942326A-5715-4D85-BC8A-036D9D55ED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B1769-2F40-4865-A233-755CDEBBBB3D}" type="datetimeFigureOut">
              <a:rPr lang="ko-KR" altLang="en-US" smtClean="0"/>
              <a:t>2017-09-03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583F6C9-BD78-4089-B859-135F2BD37B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C3BDC17-8DDB-4603-B9EB-8E15B6651F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F8E93-10DE-4E7F-A688-839F54B907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40641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D744C7-E0AC-4968-B91B-D322B82563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C6DD386-5986-41C7-8DEB-D5A17E6EF8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B1769-2F40-4865-A233-755CDEBBBB3D}" type="datetimeFigureOut">
              <a:rPr lang="ko-KR" altLang="en-US" smtClean="0"/>
              <a:t>2017-09-03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2D345C4-2B85-4083-82F9-B1D64AB971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D0CB8EE-E2F0-40FB-B91C-94B1DC046F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F8E93-10DE-4E7F-A688-839F54B907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00770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6840D11-7F72-462C-8F5D-9F78FC3AF1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B1769-2F40-4865-A233-755CDEBBBB3D}" type="datetimeFigureOut">
              <a:rPr lang="ko-KR" altLang="en-US" smtClean="0"/>
              <a:t>2017-09-03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08A7C66-0F96-4193-83E3-9E7CF1135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979ED9F-6653-4703-9174-4377BDA53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F8E93-10DE-4E7F-A688-839F54B907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69774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75F204-29AC-4969-BBCE-04F5E31ABD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4EDF266-EC7D-4F1E-AF4A-581B2F6003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353C605-5D8F-4157-A4D0-C6EE153E52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1FD541F-DFB1-41A7-A504-8D2796861D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B1769-2F40-4865-A233-755CDEBBBB3D}" type="datetimeFigureOut">
              <a:rPr lang="ko-KR" altLang="en-US" smtClean="0"/>
              <a:t>2017-09-03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0C902F2-8FA7-4413-ADDA-BDF6E9D073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A62ED73-FCFA-42BC-856E-26C1DCCDD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F8E93-10DE-4E7F-A688-839F54B907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82256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F7456C-335F-4A5B-B08E-4B07288237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D61328D-AA2C-494B-BAC4-62FD531C9D8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11BD99E-1BED-4BB5-AB6F-65AF1D6C44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7314F7F-F13C-4EDD-A299-6E9E8AE15E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B1769-2F40-4865-A233-755CDEBBBB3D}" type="datetimeFigureOut">
              <a:rPr lang="ko-KR" altLang="en-US" smtClean="0"/>
              <a:t>2017-09-03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179B6DB-FDAE-4C45-A9FF-37C63749B9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71F9448-DFB1-4AA0-B022-D6AB40CAF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F8E93-10DE-4E7F-A688-839F54B907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1484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59D988F-8E68-435D-8E81-91288B8671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5BA6345-16D2-43B8-8D3D-B6A7A743A4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A5EC460-8098-404D-B9A8-9E26BB4BBCE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0B1769-2F40-4865-A233-755CDEBBBB3D}" type="datetimeFigureOut">
              <a:rPr lang="ko-KR" altLang="en-US" smtClean="0"/>
              <a:t>2017-09-03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EAC9092-82E1-4BEF-9CCF-46B629FC00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E699E3-EC2C-4DC3-90F4-00D0271E25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CF8E93-10DE-4E7F-A688-839F54B907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36496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svg"/><Relationship Id="rId7" Type="http://schemas.openxmlformats.org/officeDocument/2006/relationships/image" Target="../media/image18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2.svg"/><Relationship Id="rId5" Type="http://schemas.openxmlformats.org/officeDocument/2006/relationships/image" Target="../media/image16.sv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svg"/><Relationship Id="rId7" Type="http://schemas.openxmlformats.org/officeDocument/2006/relationships/image" Target="../media/image18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2.svg"/><Relationship Id="rId5" Type="http://schemas.openxmlformats.org/officeDocument/2006/relationships/image" Target="../media/image16.sv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C9A8E9-EC1A-482C-BEF3-BF0F7AB810E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사이트 기획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알라딘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A8D677-0F2B-470A-B001-F6980C08A309}"/>
              </a:ext>
            </a:extLst>
          </p:cNvPr>
          <p:cNvSpPr txBox="1"/>
          <p:nvPr/>
        </p:nvSpPr>
        <p:spPr>
          <a:xfrm>
            <a:off x="8364354" y="3509963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이단비</a:t>
            </a:r>
          </a:p>
        </p:txBody>
      </p:sp>
    </p:spTree>
    <p:extLst>
      <p:ext uri="{BB962C8B-B14F-4D97-AF65-F5344CB8AC3E}">
        <p14:creationId xmlns:p14="http://schemas.microsoft.com/office/powerpoint/2010/main" val="28679618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84F3845-9C0B-431B-88DB-ADEE57243F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12969" y="1743999"/>
            <a:ext cx="7132486" cy="740583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ko-KR" altLang="en-US" sz="3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정육갑</a:t>
            </a:r>
            <a:r>
              <a:rPr lang="ko-KR" altLang="en-US" sz="3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3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(29</a:t>
            </a:r>
            <a:r>
              <a:rPr lang="ko-KR" altLang="en-US" sz="3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세</a:t>
            </a:r>
            <a:r>
              <a:rPr lang="en-US" altLang="ko-KR" sz="3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3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남성</a:t>
            </a:r>
            <a:r>
              <a:rPr lang="en-US" altLang="ko-KR" sz="3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3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승진을 원하는 회사원</a:t>
            </a:r>
            <a:r>
              <a:rPr lang="en-US" altLang="ko-KR" sz="3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pPr marL="0" indent="0">
              <a:buNone/>
            </a:pPr>
            <a:endParaRPr lang="en-US" altLang="ko-KR" dirty="0">
              <a:latin typeface="Arial Black" panose="020B0A04020102020204" pitchFamily="34" charset="0"/>
              <a:ea typeface="나눔스퀘어 Bold" panose="020B0600000101010101" pitchFamily="50" charset="-127"/>
            </a:endParaRP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58F0FDF1-355C-4052-BBDA-3F2CAA563634}"/>
              </a:ext>
            </a:extLst>
          </p:cNvPr>
          <p:cNvSpPr txBox="1">
            <a:spLocks/>
          </p:cNvSpPr>
          <p:nvPr/>
        </p:nvSpPr>
        <p:spPr>
          <a:xfrm>
            <a:off x="4412970" y="2586183"/>
            <a:ext cx="8586019" cy="26785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동기 </a:t>
            </a:r>
            <a:r>
              <a:rPr lang="en-US" altLang="ko-KR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: </a:t>
            </a:r>
            <a:r>
              <a:rPr lang="en-US" altLang="ko-KR" sz="16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“</a:t>
            </a:r>
            <a:r>
              <a:rPr lang="ko-KR" altLang="en-US" sz="16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승진을 위해서 책을 사서 공부해보려고 합니다</a:t>
            </a:r>
            <a:r>
              <a:rPr lang="en-US" altLang="ko-KR" sz="16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.”</a:t>
            </a:r>
          </a:p>
          <a:p>
            <a:pPr marL="0" indent="0">
              <a:buNone/>
            </a:pPr>
            <a:r>
              <a:rPr lang="ko-KR" altLang="en-US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불만사항</a:t>
            </a:r>
            <a:r>
              <a:rPr lang="en-US" altLang="ko-KR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: </a:t>
            </a:r>
            <a:r>
              <a:rPr lang="en-US" altLang="ko-KR" sz="16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“</a:t>
            </a:r>
            <a:r>
              <a:rPr lang="ko-KR" altLang="en-US" sz="1600" dirty="0" err="1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어떤책으로</a:t>
            </a:r>
            <a:r>
              <a:rPr lang="ko-KR" altLang="en-US" sz="16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공부할지 </a:t>
            </a:r>
            <a:r>
              <a:rPr lang="ko-KR" altLang="en-US" sz="1600" dirty="0" err="1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추천받고</a:t>
            </a:r>
            <a:r>
              <a:rPr lang="ko-KR" altLang="en-US" sz="16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싶은데 홈페이지가 </a:t>
            </a:r>
            <a:endParaRPr lang="en-US" altLang="ko-KR" sz="16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0" indent="0">
              <a:buNone/>
            </a:pPr>
            <a:r>
              <a:rPr lang="en-US" altLang="ko-KR" sz="16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		</a:t>
            </a:r>
            <a:r>
              <a:rPr lang="ko-KR" altLang="en-US" sz="1600" dirty="0" err="1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정신없어서</a:t>
            </a:r>
            <a:r>
              <a:rPr lang="ko-KR" altLang="en-US" sz="16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찾아보기 힘드네요</a:t>
            </a:r>
            <a:r>
              <a:rPr lang="en-US" altLang="ko-KR" sz="16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.”</a:t>
            </a:r>
          </a:p>
          <a:p>
            <a:pPr marL="0" indent="0">
              <a:buNone/>
            </a:pPr>
            <a:r>
              <a:rPr lang="ko-KR" altLang="en-US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목적 </a:t>
            </a:r>
            <a:r>
              <a:rPr lang="en-US" altLang="ko-KR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: </a:t>
            </a:r>
            <a:r>
              <a:rPr lang="en-US" altLang="ko-KR" sz="16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“</a:t>
            </a:r>
            <a:r>
              <a:rPr lang="ko-KR" altLang="en-US" sz="16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추천 도서를 이용하여 어떤 책을 구매할지 정하고 싶습니다</a:t>
            </a:r>
            <a:r>
              <a:rPr lang="en-US" altLang="ko-KR" sz="16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.”</a:t>
            </a:r>
            <a:endParaRPr lang="ko-KR" altLang="en-US" sz="16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77833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6D2FFB-597E-4C4B-8868-9EEE833D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0237" y="2616122"/>
            <a:ext cx="4223327" cy="1040888"/>
          </a:xfrm>
        </p:spPr>
        <p:txBody>
          <a:bodyPr>
            <a:normAutofit/>
          </a:bodyPr>
          <a:lstStyle/>
          <a:p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3.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타겟 및 컨셉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56001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">
            <a:extLst>
              <a:ext uri="{FF2B5EF4-FFF2-40B4-BE49-F238E27FC236}">
                <a16:creationId xmlns:a16="http://schemas.microsoft.com/office/drawing/2014/main" id="{D54B85AD-DCBD-4BBD-85F1-C539930F28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1471" y="706754"/>
            <a:ext cx="6221397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책을 좋아하는 전 연령층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2EED6E3-BD4E-4EAC-93C7-907CDD60D775}"/>
              </a:ext>
            </a:extLst>
          </p:cNvPr>
          <p:cNvSpPr/>
          <p:nvPr/>
        </p:nvSpPr>
        <p:spPr>
          <a:xfrm>
            <a:off x="2873454" y="5548787"/>
            <a:ext cx="11562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ko-KR" dirty="0" err="1">
                <a:solidFill>
                  <a:srgbClr val="33333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엔티크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F0795D6-5977-4C9F-A66F-2AEF50938EA6}"/>
              </a:ext>
            </a:extLst>
          </p:cNvPr>
          <p:cNvSpPr/>
          <p:nvPr/>
        </p:nvSpPr>
        <p:spPr>
          <a:xfrm>
            <a:off x="5650878" y="5548787"/>
            <a:ext cx="21535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ko-KR" dirty="0">
                <a:solidFill>
                  <a:srgbClr val="33333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가을 분위기의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9BAE811-602E-41ED-A115-D59306CD053E}"/>
              </a:ext>
            </a:extLst>
          </p:cNvPr>
          <p:cNvSpPr/>
          <p:nvPr/>
        </p:nvSpPr>
        <p:spPr>
          <a:xfrm>
            <a:off x="9479932" y="5459540"/>
            <a:ext cx="12048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ko-KR" dirty="0">
                <a:solidFill>
                  <a:srgbClr val="33333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정돈된</a:t>
            </a:r>
            <a:r>
              <a:rPr lang="ko-KR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7" name="그림 16" descr="개체, 촛대이(가) 표시된 사진&#10;&#10;매우 높은 신뢰도로 생성된 설명">
            <a:extLst>
              <a:ext uri="{FF2B5EF4-FFF2-40B4-BE49-F238E27FC236}">
                <a16:creationId xmlns:a16="http://schemas.microsoft.com/office/drawing/2014/main" id="{31BB9644-9C1D-40E3-9043-F3F2D191197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61" t="3605" r="17361" b="3605"/>
          <a:stretch/>
        </p:blipFill>
        <p:spPr>
          <a:xfrm>
            <a:off x="1916227" y="2352665"/>
            <a:ext cx="3070687" cy="3070687"/>
          </a:xfrm>
          <a:custGeom>
            <a:avLst/>
            <a:gdLst>
              <a:gd name="connsiteX0" fmla="*/ 1868237 w 3736474"/>
              <a:gd name="connsiteY0" fmla="*/ 0 h 3736474"/>
              <a:gd name="connsiteX1" fmla="*/ 3736474 w 3736474"/>
              <a:gd name="connsiteY1" fmla="*/ 1868237 h 3736474"/>
              <a:gd name="connsiteX2" fmla="*/ 1868237 w 3736474"/>
              <a:gd name="connsiteY2" fmla="*/ 3736474 h 3736474"/>
              <a:gd name="connsiteX3" fmla="*/ 0 w 3736474"/>
              <a:gd name="connsiteY3" fmla="*/ 1868237 h 3736474"/>
              <a:gd name="connsiteX4" fmla="*/ 1868237 w 3736474"/>
              <a:gd name="connsiteY4" fmla="*/ 0 h 3736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36474" h="3736474">
                <a:moveTo>
                  <a:pt x="1868237" y="0"/>
                </a:moveTo>
                <a:cubicBezTo>
                  <a:pt x="2900036" y="0"/>
                  <a:pt x="3736474" y="836438"/>
                  <a:pt x="3736474" y="1868237"/>
                </a:cubicBezTo>
                <a:cubicBezTo>
                  <a:pt x="3736474" y="2900036"/>
                  <a:pt x="2900036" y="3736474"/>
                  <a:pt x="1868237" y="3736474"/>
                </a:cubicBezTo>
                <a:cubicBezTo>
                  <a:pt x="836438" y="3736474"/>
                  <a:pt x="0" y="2900036"/>
                  <a:pt x="0" y="1868237"/>
                </a:cubicBezTo>
                <a:cubicBezTo>
                  <a:pt x="0" y="836438"/>
                  <a:pt x="836438" y="0"/>
                  <a:pt x="1868237" y="0"/>
                </a:cubicBezTo>
                <a:close/>
              </a:path>
            </a:pathLst>
          </a:custGeom>
        </p:spPr>
      </p:pic>
      <p:pic>
        <p:nvPicPr>
          <p:cNvPr id="20" name="그림 19" descr="선반, 실내, 책, 벽이(가) 표시된 사진&#10;&#10;매우 높은 신뢰도로 생성된 설명">
            <a:extLst>
              <a:ext uri="{FF2B5EF4-FFF2-40B4-BE49-F238E27FC236}">
                <a16:creationId xmlns:a16="http://schemas.microsoft.com/office/drawing/2014/main" id="{532F27E0-7BD6-46B8-917E-AD2BFD89A3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68" t="1662" r="17568" b="1044"/>
          <a:stretch>
            <a:fillRect/>
          </a:stretch>
        </p:blipFill>
        <p:spPr>
          <a:xfrm>
            <a:off x="8547006" y="2352665"/>
            <a:ext cx="3070687" cy="3070687"/>
          </a:xfrm>
          <a:custGeom>
            <a:avLst/>
            <a:gdLst>
              <a:gd name="connsiteX0" fmla="*/ 1868237 w 3736474"/>
              <a:gd name="connsiteY0" fmla="*/ 0 h 3736474"/>
              <a:gd name="connsiteX1" fmla="*/ 3736474 w 3736474"/>
              <a:gd name="connsiteY1" fmla="*/ 1868237 h 3736474"/>
              <a:gd name="connsiteX2" fmla="*/ 1868237 w 3736474"/>
              <a:gd name="connsiteY2" fmla="*/ 3736474 h 3736474"/>
              <a:gd name="connsiteX3" fmla="*/ 0 w 3736474"/>
              <a:gd name="connsiteY3" fmla="*/ 1868237 h 3736474"/>
              <a:gd name="connsiteX4" fmla="*/ 1868237 w 3736474"/>
              <a:gd name="connsiteY4" fmla="*/ 0 h 3736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36474" h="3736474">
                <a:moveTo>
                  <a:pt x="1868237" y="0"/>
                </a:moveTo>
                <a:cubicBezTo>
                  <a:pt x="2900036" y="0"/>
                  <a:pt x="3736474" y="836438"/>
                  <a:pt x="3736474" y="1868237"/>
                </a:cubicBezTo>
                <a:cubicBezTo>
                  <a:pt x="3736474" y="2900036"/>
                  <a:pt x="2900036" y="3736474"/>
                  <a:pt x="1868237" y="3736474"/>
                </a:cubicBezTo>
                <a:cubicBezTo>
                  <a:pt x="836438" y="3736474"/>
                  <a:pt x="0" y="2900036"/>
                  <a:pt x="0" y="1868237"/>
                </a:cubicBezTo>
                <a:cubicBezTo>
                  <a:pt x="0" y="836438"/>
                  <a:pt x="836438" y="0"/>
                  <a:pt x="1868237" y="0"/>
                </a:cubicBezTo>
                <a:close/>
              </a:path>
            </a:pathLst>
          </a:custGeom>
        </p:spPr>
      </p:pic>
      <p:pic>
        <p:nvPicPr>
          <p:cNvPr id="25" name="그림 24" descr="나무, 식물, 단풍나무, 오렌지이(가) 표시된 사진&#10;&#10;매우 높은 신뢰도로 생성된 설명">
            <a:extLst>
              <a:ext uri="{FF2B5EF4-FFF2-40B4-BE49-F238E27FC236}">
                <a16:creationId xmlns:a16="http://schemas.microsoft.com/office/drawing/2014/main" id="{247CFB95-4FE4-43AC-AED8-3B874DC375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18" r="36182" b="2118"/>
          <a:stretch>
            <a:fillRect/>
          </a:stretch>
        </p:blipFill>
        <p:spPr>
          <a:xfrm>
            <a:off x="5188475" y="2344976"/>
            <a:ext cx="3078376" cy="3078376"/>
          </a:xfrm>
          <a:custGeom>
            <a:avLst/>
            <a:gdLst>
              <a:gd name="connsiteX0" fmla="*/ 1872915 w 3745830"/>
              <a:gd name="connsiteY0" fmla="*/ 0 h 3745830"/>
              <a:gd name="connsiteX1" fmla="*/ 3745830 w 3745830"/>
              <a:gd name="connsiteY1" fmla="*/ 1872915 h 3745830"/>
              <a:gd name="connsiteX2" fmla="*/ 1872915 w 3745830"/>
              <a:gd name="connsiteY2" fmla="*/ 3745830 h 3745830"/>
              <a:gd name="connsiteX3" fmla="*/ 0 w 3745830"/>
              <a:gd name="connsiteY3" fmla="*/ 1872915 h 3745830"/>
              <a:gd name="connsiteX4" fmla="*/ 1872915 w 3745830"/>
              <a:gd name="connsiteY4" fmla="*/ 0 h 3745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45830" h="3745830">
                <a:moveTo>
                  <a:pt x="1872915" y="0"/>
                </a:moveTo>
                <a:cubicBezTo>
                  <a:pt x="2907297" y="0"/>
                  <a:pt x="3745830" y="838533"/>
                  <a:pt x="3745830" y="1872915"/>
                </a:cubicBezTo>
                <a:cubicBezTo>
                  <a:pt x="3745830" y="2907297"/>
                  <a:pt x="2907297" y="3745830"/>
                  <a:pt x="1872915" y="3745830"/>
                </a:cubicBezTo>
                <a:cubicBezTo>
                  <a:pt x="838533" y="3745830"/>
                  <a:pt x="0" y="2907297"/>
                  <a:pt x="0" y="1872915"/>
                </a:cubicBezTo>
                <a:cubicBezTo>
                  <a:pt x="0" y="838533"/>
                  <a:pt x="838533" y="0"/>
                  <a:pt x="1872915" y="0"/>
                </a:cubicBezTo>
                <a:close/>
              </a:path>
            </a:pathLst>
          </a:custGeom>
        </p:spPr>
      </p:pic>
      <p:sp>
        <p:nvSpPr>
          <p:cNvPr id="26" name="Rectangle 1">
            <a:extLst>
              <a:ext uri="{FF2B5EF4-FFF2-40B4-BE49-F238E27FC236}">
                <a16:creationId xmlns:a16="http://schemas.microsoft.com/office/drawing/2014/main" id="{BE3E8C6F-48FC-4F60-B5F0-04779DEF2A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0510" y="1883311"/>
            <a:ext cx="19670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2400" dirty="0">
                <a:solidFill>
                  <a:srgbClr val="33333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컨셉 키워드</a:t>
            </a:r>
            <a:endParaRPr kumimoji="0" lang="ko-KR" altLang="ko-KR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A4B4068-FF05-46C3-9798-74CCB5AA1B05}"/>
              </a:ext>
            </a:extLst>
          </p:cNvPr>
          <p:cNvSpPr/>
          <p:nvPr/>
        </p:nvSpPr>
        <p:spPr>
          <a:xfrm>
            <a:off x="1170510" y="706754"/>
            <a:ext cx="7457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ko-KR" sz="2400" dirty="0">
                <a:solidFill>
                  <a:srgbClr val="33333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타겟</a:t>
            </a:r>
            <a:endParaRPr lang="ko-KR" altLang="en-US" sz="2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886893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6D2FFB-597E-4C4B-8868-9EEE833D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0237" y="2616122"/>
            <a:ext cx="4223327" cy="1040888"/>
          </a:xfrm>
        </p:spPr>
        <p:txBody>
          <a:bodyPr>
            <a:normAutofit/>
          </a:bodyPr>
          <a:lstStyle/>
          <a:p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4.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색과 서체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091192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F1EDD80E-7E5B-4522-9FED-7F70DB4158F3}"/>
              </a:ext>
            </a:extLst>
          </p:cNvPr>
          <p:cNvSpPr/>
          <p:nvPr/>
        </p:nvSpPr>
        <p:spPr>
          <a:xfrm>
            <a:off x="372176" y="493933"/>
            <a:ext cx="162025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2400" b="1" dirty="0">
                <a:solidFill>
                  <a:srgbClr val="333333"/>
                </a:solidFill>
                <a:latin typeface="Arial" panose="020B0604020202020204" pitchFamily="34" charset="0"/>
                <a:ea typeface="Open Sans"/>
              </a:rPr>
              <a:t>color</a:t>
            </a:r>
            <a:endParaRPr lang="ko-KR" altLang="ko-KR" sz="2400" b="1" dirty="0">
              <a:solidFill>
                <a:srgbClr val="333333"/>
              </a:solidFill>
              <a:latin typeface="Arial" panose="020B0604020202020204" pitchFamily="34" charset="0"/>
              <a:ea typeface="Open Sans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ko-KR" sz="800" dirty="0">
              <a:latin typeface="Arial" panose="020B0604020202020204" pitchFamily="34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977417B-4DE3-4C17-A5F2-679792EC906F}"/>
              </a:ext>
            </a:extLst>
          </p:cNvPr>
          <p:cNvSpPr/>
          <p:nvPr/>
        </p:nvSpPr>
        <p:spPr>
          <a:xfrm>
            <a:off x="2064248" y="601654"/>
            <a:ext cx="6848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ko-KR" dirty="0" err="1">
                <a:solidFill>
                  <a:srgbClr val="333333"/>
                </a:solidFill>
                <a:latin typeface="Arial" panose="020B0604020202020204" pitchFamily="34" charset="0"/>
                <a:ea typeface="Open Sans"/>
              </a:rPr>
              <a:t>main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06F079F-B056-4191-870B-9C59C1EB08D3}"/>
              </a:ext>
            </a:extLst>
          </p:cNvPr>
          <p:cNvSpPr/>
          <p:nvPr/>
        </p:nvSpPr>
        <p:spPr>
          <a:xfrm>
            <a:off x="2064248" y="2751659"/>
            <a:ext cx="6848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ko-KR" dirty="0" err="1">
                <a:solidFill>
                  <a:srgbClr val="333333"/>
                </a:solidFill>
                <a:latin typeface="Arial" panose="020B0604020202020204" pitchFamily="34" charset="0"/>
                <a:ea typeface="Open Sans"/>
              </a:rPr>
              <a:t>point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98BCA55-4141-46D4-BFE5-B972C4CD66C4}"/>
              </a:ext>
            </a:extLst>
          </p:cNvPr>
          <p:cNvSpPr/>
          <p:nvPr/>
        </p:nvSpPr>
        <p:spPr>
          <a:xfrm>
            <a:off x="6885014" y="583378"/>
            <a:ext cx="5693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ko-KR" dirty="0" err="1">
                <a:solidFill>
                  <a:srgbClr val="333333"/>
                </a:solidFill>
                <a:latin typeface="Arial" panose="020B0604020202020204" pitchFamily="34" charset="0"/>
                <a:ea typeface="Open Sans"/>
              </a:rPr>
              <a:t>font</a:t>
            </a:r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F268595-855D-4823-8A3E-9B6BE1CF4AF8}"/>
              </a:ext>
            </a:extLst>
          </p:cNvPr>
          <p:cNvSpPr/>
          <p:nvPr/>
        </p:nvSpPr>
        <p:spPr>
          <a:xfrm>
            <a:off x="7851406" y="607440"/>
            <a:ext cx="2670543" cy="775216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#333333</a:t>
            </a:r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1E54526-157C-4F60-A270-B432997B2C27}"/>
              </a:ext>
            </a:extLst>
          </p:cNvPr>
          <p:cNvSpPr/>
          <p:nvPr/>
        </p:nvSpPr>
        <p:spPr>
          <a:xfrm>
            <a:off x="2064247" y="4532332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명도대비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08D696C-3870-4610-B624-DA989E56335A}"/>
              </a:ext>
            </a:extLst>
          </p:cNvPr>
          <p:cNvSpPr/>
          <p:nvPr/>
        </p:nvSpPr>
        <p:spPr>
          <a:xfrm>
            <a:off x="7851406" y="1414997"/>
            <a:ext cx="2670543" cy="77521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#</a:t>
            </a:r>
            <a:r>
              <a:rPr lang="en-US" altLang="ko-KR" dirty="0" err="1">
                <a:solidFill>
                  <a:schemeClr val="tx1"/>
                </a:solidFill>
              </a:rPr>
              <a:t>ffffff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B4C59D1-35F4-4CEC-8FA8-35FC8EC52F6D}"/>
              </a:ext>
            </a:extLst>
          </p:cNvPr>
          <p:cNvSpPr/>
          <p:nvPr/>
        </p:nvSpPr>
        <p:spPr>
          <a:xfrm>
            <a:off x="3208335" y="607440"/>
            <a:ext cx="2670543" cy="775216"/>
          </a:xfrm>
          <a:prstGeom prst="rect">
            <a:avLst/>
          </a:prstGeom>
          <a:solidFill>
            <a:srgbClr val="4C5C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#4c5c6c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3E4A9E5-EEAC-4E07-B537-8066F5A3CEBB}"/>
              </a:ext>
            </a:extLst>
          </p:cNvPr>
          <p:cNvSpPr/>
          <p:nvPr/>
        </p:nvSpPr>
        <p:spPr>
          <a:xfrm>
            <a:off x="3208334" y="1414997"/>
            <a:ext cx="2670543" cy="775216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#333333</a:t>
            </a:r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76C92EB-A875-4EF3-9CE8-FFF6F0F01520}"/>
              </a:ext>
            </a:extLst>
          </p:cNvPr>
          <p:cNvSpPr/>
          <p:nvPr/>
        </p:nvSpPr>
        <p:spPr>
          <a:xfrm>
            <a:off x="3208334" y="2751659"/>
            <a:ext cx="2670543" cy="775216"/>
          </a:xfrm>
          <a:prstGeom prst="rect">
            <a:avLst/>
          </a:prstGeom>
          <a:solidFill>
            <a:srgbClr val="AE5D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#ae5d62</a:t>
            </a:r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D91EDC5-E2C3-451D-8BD2-002CB7ECEBAD}"/>
              </a:ext>
            </a:extLst>
          </p:cNvPr>
          <p:cNvSpPr/>
          <p:nvPr/>
        </p:nvSpPr>
        <p:spPr>
          <a:xfrm>
            <a:off x="3208334" y="4901664"/>
            <a:ext cx="1370016" cy="775216"/>
          </a:xfrm>
          <a:prstGeom prst="rect">
            <a:avLst/>
          </a:prstGeom>
          <a:solidFill>
            <a:srgbClr val="4C5C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#4c5c6c</a:t>
            </a:r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543D7C5-6325-4C17-B629-2D4174E82D67}"/>
              </a:ext>
            </a:extLst>
          </p:cNvPr>
          <p:cNvSpPr/>
          <p:nvPr/>
        </p:nvSpPr>
        <p:spPr>
          <a:xfrm>
            <a:off x="4578350" y="4901664"/>
            <a:ext cx="1300527" cy="77521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#</a:t>
            </a:r>
            <a:r>
              <a:rPr lang="en-US" altLang="ko-KR" dirty="0" err="1">
                <a:solidFill>
                  <a:schemeClr val="tx1"/>
                </a:solidFill>
              </a:rPr>
              <a:t>ffffff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364B1B3-C093-4CE3-A632-474D1E3B7078}"/>
              </a:ext>
            </a:extLst>
          </p:cNvPr>
          <p:cNvSpPr/>
          <p:nvPr/>
        </p:nvSpPr>
        <p:spPr>
          <a:xfrm>
            <a:off x="6574734" y="4901664"/>
            <a:ext cx="1370016" cy="775216"/>
          </a:xfrm>
          <a:prstGeom prst="rect">
            <a:avLst/>
          </a:prstGeom>
          <a:solidFill>
            <a:srgbClr val="AE5D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#ae5d62</a:t>
            </a:r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74420A1-4327-4556-87B7-6217FC13A895}"/>
              </a:ext>
            </a:extLst>
          </p:cNvPr>
          <p:cNvSpPr/>
          <p:nvPr/>
        </p:nvSpPr>
        <p:spPr>
          <a:xfrm>
            <a:off x="7944750" y="4901664"/>
            <a:ext cx="1300527" cy="77521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#</a:t>
            </a:r>
            <a:r>
              <a:rPr lang="en-US" altLang="ko-KR" dirty="0" err="1">
                <a:solidFill>
                  <a:schemeClr val="tx1"/>
                </a:solidFill>
              </a:rPr>
              <a:t>ffffff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74F5EFB-0680-4E9A-A995-AC69192DE8C2}"/>
              </a:ext>
            </a:extLst>
          </p:cNvPr>
          <p:cNvSpPr/>
          <p:nvPr/>
        </p:nvSpPr>
        <p:spPr>
          <a:xfrm rot="10800000" flipV="1">
            <a:off x="4172851" y="5816322"/>
            <a:ext cx="11484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333333"/>
                </a:solidFill>
                <a:latin typeface="Arial" panose="020B0604020202020204" pitchFamily="34" charset="0"/>
              </a:rPr>
              <a:t>6.9 : 1</a:t>
            </a:r>
            <a:endParaRPr lang="ko-KR" altLang="en-US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393834B-E825-475B-95AB-E9ADF2A759A6}"/>
              </a:ext>
            </a:extLst>
          </p:cNvPr>
          <p:cNvSpPr/>
          <p:nvPr/>
        </p:nvSpPr>
        <p:spPr>
          <a:xfrm rot="10800000" flipV="1">
            <a:off x="7476756" y="5783560"/>
            <a:ext cx="11484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333333"/>
                </a:solidFill>
                <a:latin typeface="Arial" panose="020B0604020202020204" pitchFamily="34" charset="0"/>
              </a:rPr>
              <a:t>4.6 : 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767132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5B5E7AE2-69F6-4C9A-B909-A205F6DF898F}"/>
              </a:ext>
            </a:extLst>
          </p:cNvPr>
          <p:cNvSpPr/>
          <p:nvPr/>
        </p:nvSpPr>
        <p:spPr>
          <a:xfrm>
            <a:off x="6753375" y="685933"/>
            <a:ext cx="3975100" cy="122188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444D36F-410F-4EF1-AEE4-36A3BBF0377F}"/>
              </a:ext>
            </a:extLst>
          </p:cNvPr>
          <p:cNvSpPr/>
          <p:nvPr/>
        </p:nvSpPr>
        <p:spPr>
          <a:xfrm>
            <a:off x="2336085" y="632315"/>
            <a:ext cx="3975100" cy="122188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393A792-35A1-4F52-A469-9DD07034D018}"/>
              </a:ext>
            </a:extLst>
          </p:cNvPr>
          <p:cNvSpPr/>
          <p:nvPr/>
        </p:nvSpPr>
        <p:spPr>
          <a:xfrm>
            <a:off x="6753375" y="1854200"/>
            <a:ext cx="3975100" cy="44958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7FD043B-4755-4FA9-80F5-747C1DC1FD24}"/>
              </a:ext>
            </a:extLst>
          </p:cNvPr>
          <p:cNvSpPr/>
          <p:nvPr/>
        </p:nvSpPr>
        <p:spPr>
          <a:xfrm>
            <a:off x="2336085" y="1854200"/>
            <a:ext cx="3975100" cy="44958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A6FA67D-88E8-49DA-8BC5-4573E38309CF}"/>
              </a:ext>
            </a:extLst>
          </p:cNvPr>
          <p:cNvSpPr/>
          <p:nvPr/>
        </p:nvSpPr>
        <p:spPr>
          <a:xfrm>
            <a:off x="372178" y="339928"/>
            <a:ext cx="6096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2400" b="1">
                <a:solidFill>
                  <a:srgbClr val="333333"/>
                </a:solidFill>
                <a:latin typeface="Arial" panose="020B0604020202020204" pitchFamily="34" charset="0"/>
                <a:ea typeface="Open Sans"/>
              </a:rPr>
              <a:t>font</a:t>
            </a:r>
            <a:endParaRPr lang="ko-KR" altLang="ko-KR" sz="2400" b="1">
              <a:solidFill>
                <a:srgbClr val="333333"/>
              </a:solidFill>
              <a:latin typeface="Arial" panose="020B0604020202020204" pitchFamily="34" charset="0"/>
              <a:ea typeface="Open Sans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ko-KR" sz="800" dirty="0">
              <a:latin typeface="Arial" panose="020B0604020202020204" pitchFamily="34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1EC80E-A218-4665-8DB4-51AF256D1DCF}"/>
              </a:ext>
            </a:extLst>
          </p:cNvPr>
          <p:cNvSpPr/>
          <p:nvPr/>
        </p:nvSpPr>
        <p:spPr>
          <a:xfrm>
            <a:off x="3671854" y="881378"/>
            <a:ext cx="130356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ko-KR" sz="4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영문</a:t>
            </a:r>
            <a:endParaRPr lang="ko-KR" altLang="en-US" sz="48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637B800-7D4E-4FDD-B482-30132A51E8FB}"/>
              </a:ext>
            </a:extLst>
          </p:cNvPr>
          <p:cNvSpPr/>
          <p:nvPr/>
        </p:nvSpPr>
        <p:spPr>
          <a:xfrm>
            <a:off x="8089144" y="923381"/>
            <a:ext cx="130356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ko-KR" sz="4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한글</a:t>
            </a:r>
            <a:endParaRPr lang="ko-KR" altLang="en-US" sz="48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865C89E-4D4F-47E5-9327-074664A12690}"/>
              </a:ext>
            </a:extLst>
          </p:cNvPr>
          <p:cNvSpPr/>
          <p:nvPr/>
        </p:nvSpPr>
        <p:spPr>
          <a:xfrm>
            <a:off x="3082911" y="2500049"/>
            <a:ext cx="248144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ko-KR" sz="4800" dirty="0" err="1">
                <a:solidFill>
                  <a:srgbClr val="333333"/>
                </a:solidFill>
                <a:latin typeface="Arial" panose="020B0604020202020204" pitchFamily="34" charset="0"/>
                <a:ea typeface="Open Sans"/>
              </a:rPr>
              <a:t>Verdana</a:t>
            </a:r>
            <a:endParaRPr lang="ko-KR" altLang="en-US" sz="48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86B68E7-E31E-4EEB-9014-70C932775DCD}"/>
              </a:ext>
            </a:extLst>
          </p:cNvPr>
          <p:cNvSpPr/>
          <p:nvPr/>
        </p:nvSpPr>
        <p:spPr>
          <a:xfrm>
            <a:off x="3615749" y="3331046"/>
            <a:ext cx="141577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ko-KR" sz="4800" dirty="0" err="1">
                <a:solidFill>
                  <a:srgbClr val="333333"/>
                </a:solidFill>
                <a:latin typeface="Arial" panose="020B0604020202020204" pitchFamily="34" charset="0"/>
                <a:ea typeface="Open Sans"/>
                <a:cs typeface="Arial" panose="020B0604020202020204" pitchFamily="34" charset="0"/>
              </a:rPr>
              <a:t>Arial</a:t>
            </a:r>
            <a:endParaRPr lang="ko-KR" altLang="en-US" sz="4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4CD488C-0EAA-4AD2-8A02-C11E83F59419}"/>
              </a:ext>
            </a:extLst>
          </p:cNvPr>
          <p:cNvSpPr/>
          <p:nvPr/>
        </p:nvSpPr>
        <p:spPr>
          <a:xfrm>
            <a:off x="2964930" y="4162043"/>
            <a:ext cx="271741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ko-KR" sz="4800" dirty="0" err="1">
                <a:solidFill>
                  <a:srgbClr val="333333"/>
                </a:solidFill>
                <a:latin typeface="Arial" panose="020B0604020202020204" pitchFamily="34" charset="0"/>
                <a:ea typeface="Open Sans"/>
              </a:rPr>
              <a:t>Helvetica</a:t>
            </a:r>
            <a:endParaRPr lang="ko-KR" altLang="en-US" sz="4800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44C6CB4-A3B6-413A-BEB9-91D71C857A8E}"/>
              </a:ext>
            </a:extLst>
          </p:cNvPr>
          <p:cNvSpPr/>
          <p:nvPr/>
        </p:nvSpPr>
        <p:spPr>
          <a:xfrm>
            <a:off x="7404662" y="2915547"/>
            <a:ext cx="267252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ko-KR" sz="4800" dirty="0">
                <a:solidFill>
                  <a:srgbClr val="33333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나눔 고딕</a:t>
            </a:r>
            <a:endParaRPr lang="ko-KR" altLang="en-US" sz="4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84EADB3-24CD-4287-8C67-1419113D2997}"/>
              </a:ext>
            </a:extLst>
          </p:cNvPr>
          <p:cNvSpPr/>
          <p:nvPr/>
        </p:nvSpPr>
        <p:spPr>
          <a:xfrm>
            <a:off x="7386227" y="4008611"/>
            <a:ext cx="270939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4800" dirty="0">
                <a:solidFill>
                  <a:srgbClr val="333333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나눔 명조</a:t>
            </a:r>
          </a:p>
        </p:txBody>
      </p:sp>
    </p:spTree>
    <p:extLst>
      <p:ext uri="{BB962C8B-B14F-4D97-AF65-F5344CB8AC3E}">
        <p14:creationId xmlns:p14="http://schemas.microsoft.com/office/powerpoint/2010/main" val="20884370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6D2FFB-597E-4C4B-8868-9EEE833D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0237" y="2616122"/>
            <a:ext cx="4223327" cy="1040888"/>
          </a:xfrm>
        </p:spPr>
        <p:txBody>
          <a:bodyPr>
            <a:normAutofit/>
          </a:bodyPr>
          <a:lstStyle/>
          <a:p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5.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스케치</a:t>
            </a:r>
          </a:p>
        </p:txBody>
      </p:sp>
    </p:spTree>
    <p:extLst>
      <p:ext uri="{BB962C8B-B14F-4D97-AF65-F5344CB8AC3E}">
        <p14:creationId xmlns:p14="http://schemas.microsoft.com/office/powerpoint/2010/main" val="83931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 descr="텍스트이(가) 표시된 사진&#10;&#10;매우 높은 신뢰도로 생성된 설명">
            <a:extLst>
              <a:ext uri="{FF2B5EF4-FFF2-40B4-BE49-F238E27FC236}">
                <a16:creationId xmlns:a16="http://schemas.microsoft.com/office/drawing/2014/main" id="{11BAB3E6-CA51-4C0E-8C19-AE2C8BDC28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3000"/>
                    </a14:imgEffect>
                    <a14:imgEffect>
                      <a14:brightnessContrast bright="24000" contrast="2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796" t="8702" r="12204" b="4000"/>
          <a:stretch>
            <a:fillRect/>
          </a:stretch>
        </p:blipFill>
        <p:spPr>
          <a:xfrm>
            <a:off x="1199683" y="474980"/>
            <a:ext cx="9875520" cy="5986914"/>
          </a:xfrm>
          <a:custGeom>
            <a:avLst/>
            <a:gdLst>
              <a:gd name="connsiteX0" fmla="*/ 0 w 9875520"/>
              <a:gd name="connsiteY0" fmla="*/ 0 h 5986914"/>
              <a:gd name="connsiteX1" fmla="*/ 9875520 w 9875520"/>
              <a:gd name="connsiteY1" fmla="*/ 0 h 5986914"/>
              <a:gd name="connsiteX2" fmla="*/ 9875520 w 9875520"/>
              <a:gd name="connsiteY2" fmla="*/ 5986914 h 5986914"/>
              <a:gd name="connsiteX3" fmla="*/ 0 w 9875520"/>
              <a:gd name="connsiteY3" fmla="*/ 5986914 h 59869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875520" h="5986914">
                <a:moveTo>
                  <a:pt x="0" y="0"/>
                </a:moveTo>
                <a:lnTo>
                  <a:pt x="9875520" y="0"/>
                </a:lnTo>
                <a:lnTo>
                  <a:pt x="9875520" y="5986914"/>
                </a:lnTo>
                <a:lnTo>
                  <a:pt x="0" y="5986914"/>
                </a:lnTo>
                <a:close/>
              </a:path>
            </a:pathLst>
          </a:custGeom>
        </p:spPr>
      </p:pic>
      <p:pic>
        <p:nvPicPr>
          <p:cNvPr id="15" name="그림 14" descr="텍스트이(가) 표시된 사진&#10;&#10;매우 높은 신뢰도로 생성된 설명">
            <a:extLst>
              <a:ext uri="{FF2B5EF4-FFF2-40B4-BE49-F238E27FC236}">
                <a16:creationId xmlns:a16="http://schemas.microsoft.com/office/drawing/2014/main" id="{086E13C9-0B68-4F23-8C2B-C86F48FD72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77" t="8019" r="13877" b="3647"/>
          <a:stretch>
            <a:fillRect/>
          </a:stretch>
        </p:blipFill>
        <p:spPr>
          <a:xfrm>
            <a:off x="12369800" y="474980"/>
            <a:ext cx="9476143" cy="5986914"/>
          </a:xfrm>
          <a:custGeom>
            <a:avLst/>
            <a:gdLst>
              <a:gd name="connsiteX0" fmla="*/ 0 w 9588500"/>
              <a:gd name="connsiteY0" fmla="*/ 0 h 6057900"/>
              <a:gd name="connsiteX1" fmla="*/ 9588500 w 9588500"/>
              <a:gd name="connsiteY1" fmla="*/ 0 h 6057900"/>
              <a:gd name="connsiteX2" fmla="*/ 9588500 w 9588500"/>
              <a:gd name="connsiteY2" fmla="*/ 6057900 h 6057900"/>
              <a:gd name="connsiteX3" fmla="*/ 0 w 9588500"/>
              <a:gd name="connsiteY3" fmla="*/ 6057900 h 605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88500" h="6057900">
                <a:moveTo>
                  <a:pt x="0" y="0"/>
                </a:moveTo>
                <a:lnTo>
                  <a:pt x="9588500" y="0"/>
                </a:lnTo>
                <a:lnTo>
                  <a:pt x="9588500" y="6057900"/>
                </a:lnTo>
                <a:lnTo>
                  <a:pt x="0" y="60579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94221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 descr="텍스트이(가) 표시된 사진&#10;&#10;매우 높은 신뢰도로 생성된 설명">
            <a:extLst>
              <a:ext uri="{FF2B5EF4-FFF2-40B4-BE49-F238E27FC236}">
                <a16:creationId xmlns:a16="http://schemas.microsoft.com/office/drawing/2014/main" id="{11BAB3E6-CA51-4C0E-8C19-AE2C8BDC28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96" t="8702" r="12204" b="4000"/>
          <a:stretch>
            <a:fillRect/>
          </a:stretch>
        </p:blipFill>
        <p:spPr>
          <a:xfrm>
            <a:off x="971083" y="7180580"/>
            <a:ext cx="9875520" cy="5986914"/>
          </a:xfrm>
          <a:custGeom>
            <a:avLst/>
            <a:gdLst>
              <a:gd name="connsiteX0" fmla="*/ 0 w 9875520"/>
              <a:gd name="connsiteY0" fmla="*/ 0 h 5986914"/>
              <a:gd name="connsiteX1" fmla="*/ 9875520 w 9875520"/>
              <a:gd name="connsiteY1" fmla="*/ 0 h 5986914"/>
              <a:gd name="connsiteX2" fmla="*/ 9875520 w 9875520"/>
              <a:gd name="connsiteY2" fmla="*/ 5986914 h 5986914"/>
              <a:gd name="connsiteX3" fmla="*/ 0 w 9875520"/>
              <a:gd name="connsiteY3" fmla="*/ 5986914 h 59869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875520" h="5986914">
                <a:moveTo>
                  <a:pt x="0" y="0"/>
                </a:moveTo>
                <a:lnTo>
                  <a:pt x="9875520" y="0"/>
                </a:lnTo>
                <a:lnTo>
                  <a:pt x="9875520" y="5986914"/>
                </a:lnTo>
                <a:lnTo>
                  <a:pt x="0" y="5986914"/>
                </a:lnTo>
                <a:close/>
              </a:path>
            </a:pathLst>
          </a:custGeom>
        </p:spPr>
      </p:pic>
      <p:pic>
        <p:nvPicPr>
          <p:cNvPr id="15" name="그림 14" descr="텍스트이(가) 표시된 사진&#10;&#10;매우 높은 신뢰도로 생성된 설명">
            <a:extLst>
              <a:ext uri="{FF2B5EF4-FFF2-40B4-BE49-F238E27FC236}">
                <a16:creationId xmlns:a16="http://schemas.microsoft.com/office/drawing/2014/main" id="{086E13C9-0B68-4F23-8C2B-C86F48FD72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2000"/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477" t="8019" r="13877" b="3647"/>
          <a:stretch>
            <a:fillRect/>
          </a:stretch>
        </p:blipFill>
        <p:spPr>
          <a:xfrm>
            <a:off x="1370460" y="449580"/>
            <a:ext cx="9476143" cy="5986914"/>
          </a:xfrm>
          <a:custGeom>
            <a:avLst/>
            <a:gdLst>
              <a:gd name="connsiteX0" fmla="*/ 0 w 9588500"/>
              <a:gd name="connsiteY0" fmla="*/ 0 h 6057900"/>
              <a:gd name="connsiteX1" fmla="*/ 9588500 w 9588500"/>
              <a:gd name="connsiteY1" fmla="*/ 0 h 6057900"/>
              <a:gd name="connsiteX2" fmla="*/ 9588500 w 9588500"/>
              <a:gd name="connsiteY2" fmla="*/ 6057900 h 6057900"/>
              <a:gd name="connsiteX3" fmla="*/ 0 w 9588500"/>
              <a:gd name="connsiteY3" fmla="*/ 6057900 h 605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88500" h="6057900">
                <a:moveTo>
                  <a:pt x="0" y="0"/>
                </a:moveTo>
                <a:lnTo>
                  <a:pt x="9588500" y="0"/>
                </a:lnTo>
                <a:lnTo>
                  <a:pt x="9588500" y="6057900"/>
                </a:lnTo>
                <a:lnTo>
                  <a:pt x="0" y="60579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0055666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6D2FFB-597E-4C4B-8868-9EEE833D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0237" y="2616122"/>
            <a:ext cx="4223327" cy="1040888"/>
          </a:xfrm>
        </p:spPr>
        <p:txBody>
          <a:bodyPr>
            <a:normAutofit/>
          </a:bodyPr>
          <a:lstStyle/>
          <a:p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6.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프로토타입</a:t>
            </a:r>
          </a:p>
        </p:txBody>
      </p:sp>
      <p:pic>
        <p:nvPicPr>
          <p:cNvPr id="3" name="그래픽 2">
            <a:extLst>
              <a:ext uri="{FF2B5EF4-FFF2-40B4-BE49-F238E27FC236}">
                <a16:creationId xmlns:a16="http://schemas.microsoft.com/office/drawing/2014/main" id="{87A9EF64-C36D-4CBB-8D2B-35C9DFD146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5219766" y="7237378"/>
            <a:ext cx="2472639" cy="6858000"/>
          </a:xfrm>
          <a:prstGeom prst="rect">
            <a:avLst/>
          </a:prstGeom>
        </p:spPr>
      </p:pic>
      <p:pic>
        <p:nvPicPr>
          <p:cNvPr id="4" name="그래픽 3">
            <a:extLst>
              <a:ext uri="{FF2B5EF4-FFF2-40B4-BE49-F238E27FC236}">
                <a16:creationId xmlns:a16="http://schemas.microsoft.com/office/drawing/2014/main" id="{1BDD1884-8823-4636-955A-8ACA30A224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1786983" y="7422205"/>
            <a:ext cx="3573966" cy="6858000"/>
          </a:xfrm>
          <a:prstGeom prst="rect">
            <a:avLst/>
          </a:prstGeom>
        </p:spPr>
      </p:pic>
      <p:pic>
        <p:nvPicPr>
          <p:cNvPr id="5" name="그래픽 4">
            <a:extLst>
              <a:ext uri="{FF2B5EF4-FFF2-40B4-BE49-F238E27FC236}">
                <a16:creationId xmlns:a16="http://schemas.microsoft.com/office/drawing/2014/main" id="{DDAF41A2-A2B7-4AB7-A019-E74B8DD9131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313257" y="7237378"/>
            <a:ext cx="3336090" cy="6858000"/>
          </a:xfrm>
          <a:prstGeom prst="rect">
            <a:avLst/>
          </a:prstGeom>
        </p:spPr>
      </p:pic>
      <p:pic>
        <p:nvPicPr>
          <p:cNvPr id="6" name="그래픽 5">
            <a:extLst>
              <a:ext uri="{FF2B5EF4-FFF2-40B4-BE49-F238E27FC236}">
                <a16:creationId xmlns:a16="http://schemas.microsoft.com/office/drawing/2014/main" id="{75E14A0F-7156-4494-9525-502CE19CA40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175621" y="7422205"/>
            <a:ext cx="3054176" cy="6858000"/>
          </a:xfrm>
          <a:prstGeom prst="rect">
            <a:avLst/>
          </a:prstGeom>
        </p:spPr>
      </p:pic>
      <p:pic>
        <p:nvPicPr>
          <p:cNvPr id="7" name="그래픽 6">
            <a:extLst>
              <a:ext uri="{FF2B5EF4-FFF2-40B4-BE49-F238E27FC236}">
                <a16:creationId xmlns:a16="http://schemas.microsoft.com/office/drawing/2014/main" id="{E4E7F195-7A8B-48B3-AD92-556D62D4C14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4398446" y="7222786"/>
            <a:ext cx="34550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1886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C5324B-B8C9-44E1-AC49-0DA4646839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725" y="999717"/>
            <a:ext cx="5181599" cy="1871303"/>
          </a:xfrm>
        </p:spPr>
        <p:txBody>
          <a:bodyPr>
            <a:normAutofit/>
          </a:bodyPr>
          <a:lstStyle/>
          <a:p>
            <a:pPr algn="r"/>
            <a:r>
              <a:rPr lang="en-US" altLang="ko-KR" sz="9600" dirty="0">
                <a:latin typeface="Arial Black" panose="020B0A04020102020204" pitchFamily="34" charset="0"/>
              </a:rPr>
              <a:t>INDEX</a:t>
            </a:r>
            <a:endParaRPr lang="ko-KR" altLang="en-US" sz="9600" dirty="0">
              <a:latin typeface="Arial Black" panose="020B0A04020102020204" pitchFamily="34" charset="0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E1C20DC-2003-493B-9A30-1E6A0448C4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8529" y="2871019"/>
            <a:ext cx="7615964" cy="3597157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SWOT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분석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514350" indent="-514350">
              <a:buAutoNum type="arabicPeriod"/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페르소나 분석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514350" indent="-514350">
              <a:buAutoNum type="arabicPeriod"/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타겟 및 컨셉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514350" indent="-514350">
              <a:buAutoNum type="arabicPeriod"/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색과 서체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514350" indent="-514350">
              <a:buAutoNum type="arabicPeriod"/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스케치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514350" indent="-514350">
              <a:buAutoNum type="arabicPeriod"/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프로토 타입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514350" indent="-514350">
              <a:buAutoNum type="arabicPeriod"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6720481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래픽 5">
            <a:extLst>
              <a:ext uri="{FF2B5EF4-FFF2-40B4-BE49-F238E27FC236}">
                <a16:creationId xmlns:a16="http://schemas.microsoft.com/office/drawing/2014/main" id="{9AC6E1C7-FB16-4F44-A635-684B9E4079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2472639" cy="6858000"/>
          </a:xfrm>
          <a:prstGeom prst="rect">
            <a:avLst/>
          </a:prstGeom>
        </p:spPr>
      </p:pic>
      <p:pic>
        <p:nvPicPr>
          <p:cNvPr id="7" name="그래픽 6">
            <a:extLst>
              <a:ext uri="{FF2B5EF4-FFF2-40B4-BE49-F238E27FC236}">
                <a16:creationId xmlns:a16="http://schemas.microsoft.com/office/drawing/2014/main" id="{33063BCC-D2FF-400E-B1C3-76FFDD61B4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29628" y="2197105"/>
            <a:ext cx="1976280" cy="3792238"/>
          </a:xfrm>
          <a:prstGeom prst="rect">
            <a:avLst/>
          </a:prstGeom>
        </p:spPr>
      </p:pic>
      <p:pic>
        <p:nvPicPr>
          <p:cNvPr id="8" name="그래픽 7">
            <a:extLst>
              <a:ext uri="{FF2B5EF4-FFF2-40B4-BE49-F238E27FC236}">
                <a16:creationId xmlns:a16="http://schemas.microsoft.com/office/drawing/2014/main" id="{C04C293E-C23D-4570-AC33-88F5DE6CCA0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047393" y="2197105"/>
            <a:ext cx="1844743" cy="3792238"/>
          </a:xfrm>
          <a:prstGeom prst="rect">
            <a:avLst/>
          </a:prstGeom>
        </p:spPr>
      </p:pic>
      <p:pic>
        <p:nvPicPr>
          <p:cNvPr id="9" name="그래픽 8">
            <a:extLst>
              <a:ext uri="{FF2B5EF4-FFF2-40B4-BE49-F238E27FC236}">
                <a16:creationId xmlns:a16="http://schemas.microsoft.com/office/drawing/2014/main" id="{CEA72E3C-EDD3-4852-ABED-1C553FCA478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133621" y="2197105"/>
            <a:ext cx="1688854" cy="3792238"/>
          </a:xfrm>
          <a:prstGeom prst="rect">
            <a:avLst/>
          </a:prstGeom>
        </p:spPr>
      </p:pic>
      <p:pic>
        <p:nvPicPr>
          <p:cNvPr id="10" name="그래픽 9">
            <a:extLst>
              <a:ext uri="{FF2B5EF4-FFF2-40B4-BE49-F238E27FC236}">
                <a16:creationId xmlns:a16="http://schemas.microsoft.com/office/drawing/2014/main" id="{27FD03E1-95EE-4169-91A9-AC9D4476CD4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217964" y="2197105"/>
            <a:ext cx="1910525" cy="3792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9197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1305428C-DAC5-481A-B730-14B4BDD9A818}"/>
              </a:ext>
            </a:extLst>
          </p:cNvPr>
          <p:cNvSpPr txBox="1">
            <a:spLocks/>
          </p:cNvSpPr>
          <p:nvPr/>
        </p:nvSpPr>
        <p:spPr>
          <a:xfrm>
            <a:off x="3721317" y="2445277"/>
            <a:ext cx="3696855" cy="10408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6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1. </a:t>
            </a:r>
            <a:endParaRPr lang="ko-KR" altLang="en-US" sz="66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EFDA693-8BCF-4ED8-B600-B8BBDC27845D}"/>
              </a:ext>
            </a:extLst>
          </p:cNvPr>
          <p:cNvSpPr/>
          <p:nvPr/>
        </p:nvSpPr>
        <p:spPr>
          <a:xfrm>
            <a:off x="4614867" y="2495460"/>
            <a:ext cx="93425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5400" dirty="0">
                <a:latin typeface="Arial Black" panose="020B0A04020102020204" pitchFamily="34" charset="0"/>
                <a:ea typeface="나눔스퀘어 Bold" panose="020B0600000101010101" pitchFamily="50" charset="-127"/>
              </a:rPr>
              <a:t>S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25C22C6-814A-494B-8CE1-E8262AA35253}"/>
              </a:ext>
            </a:extLst>
          </p:cNvPr>
          <p:cNvSpPr/>
          <p:nvPr/>
        </p:nvSpPr>
        <p:spPr>
          <a:xfrm>
            <a:off x="5102618" y="2495460"/>
            <a:ext cx="93425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5400" dirty="0">
                <a:latin typeface="Arial Black" panose="020B0A04020102020204" pitchFamily="34" charset="0"/>
                <a:ea typeface="나눔스퀘어 Bold" panose="020B0600000101010101" pitchFamily="50" charset="-127"/>
              </a:rPr>
              <a:t>W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5AC8171-D338-48F6-A502-97B79FD93357}"/>
              </a:ext>
            </a:extLst>
          </p:cNvPr>
          <p:cNvSpPr/>
          <p:nvPr/>
        </p:nvSpPr>
        <p:spPr>
          <a:xfrm>
            <a:off x="5813621" y="2495460"/>
            <a:ext cx="93425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5400" dirty="0">
                <a:latin typeface="Arial Black" panose="020B0A04020102020204" pitchFamily="34" charset="0"/>
                <a:ea typeface="나눔스퀘어 Bold" panose="020B0600000101010101" pitchFamily="50" charset="-127"/>
              </a:rPr>
              <a:t>O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891F370-E123-497B-B127-30536622268C}"/>
              </a:ext>
            </a:extLst>
          </p:cNvPr>
          <p:cNvSpPr/>
          <p:nvPr/>
        </p:nvSpPr>
        <p:spPr>
          <a:xfrm>
            <a:off x="6390642" y="2495460"/>
            <a:ext cx="93425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5400" dirty="0">
                <a:latin typeface="Arial Black" panose="020B0A04020102020204" pitchFamily="34" charset="0"/>
                <a:ea typeface="나눔스퀘어 Bold" panose="020B0600000101010101" pitchFamily="50" charset="-127"/>
              </a:rPr>
              <a:t>T</a:t>
            </a: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F3A1054D-6311-4D68-9CE0-95316EE4CD92}"/>
              </a:ext>
            </a:extLst>
          </p:cNvPr>
          <p:cNvSpPr txBox="1">
            <a:spLocks/>
          </p:cNvSpPr>
          <p:nvPr/>
        </p:nvSpPr>
        <p:spPr>
          <a:xfrm>
            <a:off x="7012375" y="2407237"/>
            <a:ext cx="2256753" cy="10408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6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</a:t>
            </a:r>
          </a:p>
        </p:txBody>
      </p:sp>
      <p:pic>
        <p:nvPicPr>
          <p:cNvPr id="3" name="그림 2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43AC35D4-5960-4E1B-8FC1-E92DCF4B36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7954" y="6858000"/>
            <a:ext cx="9254046" cy="33102519"/>
          </a:xfrm>
          <a:prstGeom prst="rect">
            <a:avLst/>
          </a:prstGeom>
        </p:spPr>
      </p:pic>
      <p:pic>
        <p:nvPicPr>
          <p:cNvPr id="15" name="그림 14" descr="스크린샷이(가) 표시된 사진&#10;&#10;높은 신뢰도로 생성된 설명">
            <a:extLst>
              <a:ext uri="{FF2B5EF4-FFF2-40B4-BE49-F238E27FC236}">
                <a16:creationId xmlns:a16="http://schemas.microsoft.com/office/drawing/2014/main" id="{BE556A81-FD12-4D87-880E-2F9B7DA7AA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89806" y="3579000"/>
            <a:ext cx="1038601" cy="3334600"/>
          </a:xfrm>
          <a:prstGeom prst="rect">
            <a:avLst/>
          </a:prstGeom>
        </p:spPr>
      </p:pic>
      <p:pic>
        <p:nvPicPr>
          <p:cNvPr id="17" name="그림 16" descr="스크린샷, 건물이(가) 표시된 사진&#10;&#10;높은 신뢰도로 생성된 설명">
            <a:extLst>
              <a:ext uri="{FF2B5EF4-FFF2-40B4-BE49-F238E27FC236}">
                <a16:creationId xmlns:a16="http://schemas.microsoft.com/office/drawing/2014/main" id="{69238C9C-F1A6-43B5-B07B-91F43AD1C3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23305" y="3579000"/>
            <a:ext cx="741544" cy="3334600"/>
          </a:xfrm>
          <a:prstGeom prst="rect">
            <a:avLst/>
          </a:prstGeom>
        </p:spPr>
      </p:pic>
      <p:pic>
        <p:nvPicPr>
          <p:cNvPr id="19" name="그림 18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35B95661-D27A-47F7-9FE1-0BC9A20A65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215730" y="3634600"/>
            <a:ext cx="1098024" cy="3279000"/>
          </a:xfrm>
          <a:prstGeom prst="rect">
            <a:avLst/>
          </a:prstGeom>
        </p:spPr>
      </p:pic>
      <p:pic>
        <p:nvPicPr>
          <p:cNvPr id="21" name="그림 20" descr="스크린샷이(가) 표시된 사진&#10;&#10;높은 신뢰도로 생성된 설명">
            <a:extLst>
              <a:ext uri="{FF2B5EF4-FFF2-40B4-BE49-F238E27FC236}">
                <a16:creationId xmlns:a16="http://schemas.microsoft.com/office/drawing/2014/main" id="{945BDFBA-F0DE-4EA2-BE50-861045C594F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108977" y="3579000"/>
            <a:ext cx="786028" cy="333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8325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1305428C-DAC5-481A-B730-14B4BDD9A818}"/>
              </a:ext>
            </a:extLst>
          </p:cNvPr>
          <p:cNvSpPr txBox="1">
            <a:spLocks/>
          </p:cNvSpPr>
          <p:nvPr/>
        </p:nvSpPr>
        <p:spPr>
          <a:xfrm>
            <a:off x="231138" y="-220755"/>
            <a:ext cx="2291584" cy="16893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1. </a:t>
            </a:r>
            <a:endParaRPr lang="ko-KR" altLang="en-US" sz="4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EFDA693-8BCF-4ED8-B600-B8BBDC27845D}"/>
              </a:ext>
            </a:extLst>
          </p:cNvPr>
          <p:cNvSpPr/>
          <p:nvPr/>
        </p:nvSpPr>
        <p:spPr>
          <a:xfrm>
            <a:off x="738846" y="237623"/>
            <a:ext cx="579120" cy="1247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000" dirty="0">
                <a:latin typeface="Arial Black" panose="020B0A04020102020204" pitchFamily="34" charset="0"/>
                <a:ea typeface="나눔스퀘어 Bold" panose="020B0600000101010101" pitchFamily="50" charset="-127"/>
              </a:rPr>
              <a:t>S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25C22C6-814A-494B-8CE1-E8262AA35253}"/>
              </a:ext>
            </a:extLst>
          </p:cNvPr>
          <p:cNvSpPr/>
          <p:nvPr/>
        </p:nvSpPr>
        <p:spPr>
          <a:xfrm>
            <a:off x="1041190" y="237623"/>
            <a:ext cx="579120" cy="1247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000" dirty="0">
                <a:latin typeface="Arial Black" panose="020B0A04020102020204" pitchFamily="34" charset="0"/>
                <a:ea typeface="나눔스퀘어 Bold" panose="020B0600000101010101" pitchFamily="50" charset="-127"/>
              </a:rPr>
              <a:t>W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5AC8171-D338-48F6-A502-97B79FD93357}"/>
              </a:ext>
            </a:extLst>
          </p:cNvPr>
          <p:cNvSpPr/>
          <p:nvPr/>
        </p:nvSpPr>
        <p:spPr>
          <a:xfrm>
            <a:off x="1481921" y="237623"/>
            <a:ext cx="579120" cy="1247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000" dirty="0">
                <a:latin typeface="Arial Black" panose="020B0A04020102020204" pitchFamily="34" charset="0"/>
                <a:ea typeface="나눔스퀘어 Bold" panose="020B0600000101010101" pitchFamily="50" charset="-127"/>
              </a:rPr>
              <a:t>O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891F370-E123-497B-B127-30536622268C}"/>
              </a:ext>
            </a:extLst>
          </p:cNvPr>
          <p:cNvSpPr/>
          <p:nvPr/>
        </p:nvSpPr>
        <p:spPr>
          <a:xfrm>
            <a:off x="1839601" y="237623"/>
            <a:ext cx="579120" cy="1247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000" dirty="0">
                <a:latin typeface="Arial Black" panose="020B0A04020102020204" pitchFamily="34" charset="0"/>
                <a:ea typeface="나눔스퀘어 Bold" panose="020B0600000101010101" pitchFamily="50" charset="-127"/>
              </a:rPr>
              <a:t>T</a:t>
            </a: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F3A1054D-6311-4D68-9CE0-95316EE4CD92}"/>
              </a:ext>
            </a:extLst>
          </p:cNvPr>
          <p:cNvSpPr txBox="1">
            <a:spLocks/>
          </p:cNvSpPr>
          <p:nvPr/>
        </p:nvSpPr>
        <p:spPr>
          <a:xfrm>
            <a:off x="2271179" y="-282493"/>
            <a:ext cx="2291584" cy="16893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94836F-5241-4719-917C-1BCB81D140E7}"/>
              </a:ext>
            </a:extLst>
          </p:cNvPr>
          <p:cNvSpPr txBox="1"/>
          <p:nvPr/>
        </p:nvSpPr>
        <p:spPr>
          <a:xfrm>
            <a:off x="561492" y="794327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기존 사이트</a:t>
            </a:r>
          </a:p>
        </p:txBody>
      </p:sp>
      <p:pic>
        <p:nvPicPr>
          <p:cNvPr id="12" name="그림 11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05EDFF07-6A87-444B-B92E-AA834FB85A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2115" y="54174"/>
            <a:ext cx="7209030" cy="25787319"/>
          </a:xfrm>
          <a:prstGeom prst="rect">
            <a:avLst/>
          </a:prstGeom>
        </p:spPr>
      </p:pic>
      <p:pic>
        <p:nvPicPr>
          <p:cNvPr id="15" name="그림 14" descr="스크린샷이(가) 표시된 사진&#10;&#10;높은 신뢰도로 생성된 설명">
            <a:extLst>
              <a:ext uri="{FF2B5EF4-FFF2-40B4-BE49-F238E27FC236}">
                <a16:creationId xmlns:a16="http://schemas.microsoft.com/office/drawing/2014/main" id="{18ACF255-F848-4491-BAED-82A8588A88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4739" y="3172600"/>
            <a:ext cx="1038601" cy="3334600"/>
          </a:xfrm>
          <a:prstGeom prst="rect">
            <a:avLst/>
          </a:prstGeom>
        </p:spPr>
      </p:pic>
      <p:pic>
        <p:nvPicPr>
          <p:cNvPr id="16" name="그림 15" descr="스크린샷, 건물이(가) 표시된 사진&#10;&#10;높은 신뢰도로 생성된 설명">
            <a:extLst>
              <a:ext uri="{FF2B5EF4-FFF2-40B4-BE49-F238E27FC236}">
                <a16:creationId xmlns:a16="http://schemas.microsoft.com/office/drawing/2014/main" id="{A41DD88A-7F81-41A5-B243-2BCD172D37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2902" y="3172600"/>
            <a:ext cx="741544" cy="3334600"/>
          </a:xfrm>
          <a:prstGeom prst="rect">
            <a:avLst/>
          </a:prstGeom>
        </p:spPr>
      </p:pic>
      <p:pic>
        <p:nvPicPr>
          <p:cNvPr id="17" name="그림 16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043FC403-1263-46A4-82E5-74DEB751CC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80" y="3200400"/>
            <a:ext cx="1098024" cy="3279000"/>
          </a:xfrm>
          <a:prstGeom prst="rect">
            <a:avLst/>
          </a:prstGeom>
        </p:spPr>
      </p:pic>
      <p:pic>
        <p:nvPicPr>
          <p:cNvPr id="18" name="그림 17" descr="스크린샷이(가) 표시된 사진&#10;&#10;높은 신뢰도로 생성된 설명">
            <a:extLst>
              <a:ext uri="{FF2B5EF4-FFF2-40B4-BE49-F238E27FC236}">
                <a16:creationId xmlns:a16="http://schemas.microsoft.com/office/drawing/2014/main" id="{FE4A2513-FCFD-4AED-8091-B952BDABC3F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263877" y="3172600"/>
            <a:ext cx="786028" cy="333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7104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FEFDA693-8BCF-4ED8-B600-B8BBDC27845D}"/>
              </a:ext>
            </a:extLst>
          </p:cNvPr>
          <p:cNvSpPr/>
          <p:nvPr/>
        </p:nvSpPr>
        <p:spPr>
          <a:xfrm>
            <a:off x="1745742" y="613332"/>
            <a:ext cx="93425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9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A04020102020204" pitchFamily="34" charset="0"/>
                <a:ea typeface="나눔스퀘어 Bold" panose="020B0600000101010101" pitchFamily="50" charset="-127"/>
              </a:rPr>
              <a:t>S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25C22C6-814A-494B-8CE1-E8262AA35253}"/>
              </a:ext>
            </a:extLst>
          </p:cNvPr>
          <p:cNvSpPr/>
          <p:nvPr/>
        </p:nvSpPr>
        <p:spPr>
          <a:xfrm>
            <a:off x="7242246" y="511278"/>
            <a:ext cx="93425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9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A04020102020204" pitchFamily="34" charset="0"/>
                <a:ea typeface="나눔스퀘어 Bold" panose="020B0600000101010101" pitchFamily="50" charset="-127"/>
              </a:rPr>
              <a:t>W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5AC8171-D338-48F6-A502-97B79FD93357}"/>
              </a:ext>
            </a:extLst>
          </p:cNvPr>
          <p:cNvSpPr/>
          <p:nvPr/>
        </p:nvSpPr>
        <p:spPr>
          <a:xfrm>
            <a:off x="1682025" y="3503587"/>
            <a:ext cx="93425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9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A04020102020204" pitchFamily="34" charset="0"/>
                <a:ea typeface="나눔스퀘어 Bold" panose="020B0600000101010101" pitchFamily="50" charset="-127"/>
              </a:rPr>
              <a:t>O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891F370-E123-497B-B127-30536622268C}"/>
              </a:ext>
            </a:extLst>
          </p:cNvPr>
          <p:cNvSpPr/>
          <p:nvPr/>
        </p:nvSpPr>
        <p:spPr>
          <a:xfrm>
            <a:off x="7362652" y="3456693"/>
            <a:ext cx="93425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9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A04020102020204" pitchFamily="34" charset="0"/>
                <a:ea typeface="나눔스퀘어 Bold" panose="020B0600000101010101" pitchFamily="50" charset="-127"/>
              </a:rPr>
              <a:t>T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31A3FDFB-C519-4151-BE4A-A323EF75234B}"/>
              </a:ext>
            </a:extLst>
          </p:cNvPr>
          <p:cNvGrpSpPr/>
          <p:nvPr/>
        </p:nvGrpSpPr>
        <p:grpSpPr>
          <a:xfrm>
            <a:off x="1664360" y="1458515"/>
            <a:ext cx="3047629" cy="1664340"/>
            <a:chOff x="1664360" y="1458515"/>
            <a:chExt cx="3047629" cy="1664340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AF31C316-C34D-4030-ABCF-9007183F6434}"/>
                </a:ext>
              </a:extLst>
            </p:cNvPr>
            <p:cNvSpPr/>
            <p:nvPr/>
          </p:nvSpPr>
          <p:spPr>
            <a:xfrm>
              <a:off x="1664360" y="2291858"/>
              <a:ext cx="3047629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이벤트</a:t>
              </a:r>
              <a:r>
                <a:rPr lang="en-US" altLang="ko-KR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, </a:t>
              </a:r>
              <a:r>
                <a:rPr lang="ko-KR" altLang="en-US" sz="24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굿즈</a:t>
              </a:r>
              <a:r>
                <a:rPr lang="ko-KR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사은품이</a:t>
              </a:r>
              <a:endPara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ko-KR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많고 종류가 다양하다</a:t>
              </a:r>
              <a:r>
                <a:rPr lang="en-US" altLang="ko-KR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.</a:t>
              </a: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84EFC045-F0B8-436B-8DB3-33C9DE68790A}"/>
                </a:ext>
              </a:extLst>
            </p:cNvPr>
            <p:cNvSpPr/>
            <p:nvPr/>
          </p:nvSpPr>
          <p:spPr>
            <a:xfrm>
              <a:off x="2607940" y="1458515"/>
              <a:ext cx="60465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강점</a:t>
              </a:r>
              <a:endPara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D12D4FF8-3809-4D99-A82F-84A7D5ADF8C3}"/>
              </a:ext>
            </a:extLst>
          </p:cNvPr>
          <p:cNvGrpSpPr/>
          <p:nvPr/>
        </p:nvGrpSpPr>
        <p:grpSpPr>
          <a:xfrm>
            <a:off x="7242246" y="1390421"/>
            <a:ext cx="3127779" cy="1649071"/>
            <a:chOff x="7242246" y="1390421"/>
            <a:chExt cx="3127779" cy="1649071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4DFB80E1-9AB4-4E19-A833-7618BAE9321B}"/>
                </a:ext>
              </a:extLst>
            </p:cNvPr>
            <p:cNvSpPr/>
            <p:nvPr/>
          </p:nvSpPr>
          <p:spPr>
            <a:xfrm>
              <a:off x="7242246" y="2208495"/>
              <a:ext cx="3127779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ko-KR" altLang="ko-KR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정보가 많은 것에 비해 </a:t>
              </a:r>
              <a:endPara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lvl="0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ko-KR" altLang="ko-KR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정리가 안</a:t>
              </a:r>
              <a:r>
                <a:rPr lang="en-US" altLang="ko-KR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ko-KR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되어있다. </a:t>
              </a:r>
              <a:endParaRPr lang="ko-KR" altLang="ko-KR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727841AD-454F-4D1D-B24D-909254CC0328}"/>
                </a:ext>
              </a:extLst>
            </p:cNvPr>
            <p:cNvSpPr/>
            <p:nvPr/>
          </p:nvSpPr>
          <p:spPr>
            <a:xfrm>
              <a:off x="8355560" y="1390421"/>
              <a:ext cx="60465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약점</a:t>
              </a:r>
              <a:endPara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DD38D5FA-6C18-4EA9-B93C-01522ECAB765}"/>
              </a:ext>
            </a:extLst>
          </p:cNvPr>
          <p:cNvGrpSpPr/>
          <p:nvPr/>
        </p:nvGrpSpPr>
        <p:grpSpPr>
          <a:xfrm>
            <a:off x="1532844" y="4333770"/>
            <a:ext cx="4570482" cy="1722658"/>
            <a:chOff x="759355" y="4312807"/>
            <a:chExt cx="4570482" cy="1722658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F7B4C17B-40E4-4347-9724-E03E46296D33}"/>
                </a:ext>
              </a:extLst>
            </p:cNvPr>
            <p:cNvSpPr/>
            <p:nvPr/>
          </p:nvSpPr>
          <p:spPr>
            <a:xfrm>
              <a:off x="759355" y="5204468"/>
              <a:ext cx="4570482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디자인 </a:t>
              </a:r>
              <a:r>
                <a:rPr lang="ko-KR" altLang="en-US" sz="24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굿즈를</a:t>
              </a:r>
              <a:r>
                <a:rPr lang="ko-KR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활용하는 마케팅이 </a:t>
              </a:r>
              <a:endPara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ko-KR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효과적인 추세이다</a:t>
              </a:r>
              <a:r>
                <a:rPr lang="en-US" altLang="ko-KR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.</a:t>
              </a: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544B2DA0-1912-46F9-A4A1-587524CE42DD}"/>
                </a:ext>
              </a:extLst>
            </p:cNvPr>
            <p:cNvSpPr/>
            <p:nvPr/>
          </p:nvSpPr>
          <p:spPr>
            <a:xfrm>
              <a:off x="1842791" y="4312807"/>
              <a:ext cx="60465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기회</a:t>
              </a:r>
              <a:endPara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13ED3F66-186A-4A92-A7E7-1970540328B7}"/>
              </a:ext>
            </a:extLst>
          </p:cNvPr>
          <p:cNvGrpSpPr/>
          <p:nvPr/>
        </p:nvGrpSpPr>
        <p:grpSpPr>
          <a:xfrm>
            <a:off x="7007724" y="4306309"/>
            <a:ext cx="3772186" cy="1756673"/>
            <a:chOff x="6447886" y="4306309"/>
            <a:chExt cx="3772186" cy="1756673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F040F58C-1402-471E-8865-A37631E8A45A}"/>
                </a:ext>
              </a:extLst>
            </p:cNvPr>
            <p:cNvSpPr/>
            <p:nvPr/>
          </p:nvSpPr>
          <p:spPr>
            <a:xfrm>
              <a:off x="6447886" y="5231985"/>
              <a:ext cx="3772186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정보가 </a:t>
              </a:r>
              <a:r>
                <a:rPr lang="ko-KR" altLang="en-US" sz="24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정리되어있지</a:t>
              </a:r>
              <a:r>
                <a:rPr lang="ko-KR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 않아서 </a:t>
              </a:r>
              <a:endPara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  <a:p>
              <a:r>
                <a:rPr lang="ko-KR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사용자가 정보를 얻기 힘들다</a:t>
              </a:r>
              <a:r>
                <a:rPr lang="en-US" altLang="ko-KR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.</a:t>
              </a:r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4B74FD28-BFA5-4B9D-A69E-6BDBF32AE85F}"/>
                </a:ext>
              </a:extLst>
            </p:cNvPr>
            <p:cNvSpPr/>
            <p:nvPr/>
          </p:nvSpPr>
          <p:spPr>
            <a:xfrm>
              <a:off x="7464239" y="4306309"/>
              <a:ext cx="60465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위협</a:t>
              </a:r>
              <a:endPara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139318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6D2FFB-597E-4C4B-8868-9EEE833D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0237" y="2616122"/>
            <a:ext cx="4223327" cy="1040888"/>
          </a:xfrm>
        </p:spPr>
        <p:txBody>
          <a:bodyPr/>
          <a:lstStyle/>
          <a:p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2.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페르소나 분석</a:t>
            </a:r>
          </a:p>
        </p:txBody>
      </p:sp>
    </p:spTree>
    <p:extLst>
      <p:ext uri="{BB962C8B-B14F-4D97-AF65-F5344CB8AC3E}">
        <p14:creationId xmlns:p14="http://schemas.microsoft.com/office/powerpoint/2010/main" val="40037147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84F3845-9C0B-431B-88DB-ADEE57243F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12969" y="1743999"/>
            <a:ext cx="6255031" cy="740583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3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김세현 </a:t>
            </a:r>
            <a:r>
              <a:rPr lang="en-US" altLang="ko-KR" sz="3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(20</a:t>
            </a:r>
            <a:r>
              <a:rPr lang="ko-KR" altLang="en-US" sz="3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세</a:t>
            </a:r>
            <a:r>
              <a:rPr lang="en-US" altLang="ko-KR" sz="3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3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남성</a:t>
            </a:r>
            <a:r>
              <a:rPr lang="en-US" altLang="ko-KR" sz="3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3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새내기 대학생</a:t>
            </a:r>
            <a:r>
              <a:rPr lang="en-US" altLang="ko-KR" sz="3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pPr marL="0" indent="0">
              <a:buNone/>
            </a:pPr>
            <a:endParaRPr lang="en-US" altLang="ko-KR" dirty="0">
              <a:latin typeface="Arial Black" panose="020B0A04020102020204" pitchFamily="34" charset="0"/>
              <a:ea typeface="나눔스퀘어 Bold" panose="020B0600000101010101" pitchFamily="50" charset="-127"/>
            </a:endParaRP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58F0FDF1-355C-4052-BBDA-3F2CAA563634}"/>
              </a:ext>
            </a:extLst>
          </p:cNvPr>
          <p:cNvSpPr txBox="1">
            <a:spLocks/>
          </p:cNvSpPr>
          <p:nvPr/>
        </p:nvSpPr>
        <p:spPr>
          <a:xfrm>
            <a:off x="4412970" y="2586183"/>
            <a:ext cx="8586019" cy="26785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동기 </a:t>
            </a:r>
            <a:r>
              <a:rPr lang="en-US" altLang="ko-KR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: </a:t>
            </a:r>
            <a:r>
              <a:rPr lang="en-US" altLang="ko-KR" sz="16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“</a:t>
            </a:r>
            <a:r>
              <a:rPr lang="ko-KR" altLang="en-US" sz="16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가지고 다닐 책이 너무 많아요</a:t>
            </a:r>
            <a:r>
              <a:rPr lang="en-US" altLang="ko-KR" sz="16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 </a:t>
            </a:r>
            <a:r>
              <a:rPr lang="ko-KR" altLang="en-US" sz="16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좀 더 휴대하기 편한 </a:t>
            </a:r>
            <a:r>
              <a:rPr lang="en-US" altLang="ko-KR" sz="1600" dirty="0" err="1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ebook</a:t>
            </a:r>
            <a:r>
              <a:rPr lang="ko-KR" altLang="en-US" sz="16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을 구매하려고 해요</a:t>
            </a:r>
            <a:r>
              <a:rPr lang="en-US" altLang="ko-KR" sz="16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.”</a:t>
            </a:r>
          </a:p>
          <a:p>
            <a:pPr marL="0" indent="0">
              <a:buNone/>
            </a:pPr>
            <a:r>
              <a:rPr lang="ko-KR" altLang="en-US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불만사항</a:t>
            </a:r>
            <a:r>
              <a:rPr lang="en-US" altLang="ko-KR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: </a:t>
            </a:r>
            <a:r>
              <a:rPr lang="en-US" altLang="ko-KR" sz="16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“</a:t>
            </a:r>
            <a:r>
              <a:rPr lang="en-US" altLang="ko-KR" sz="1600" dirty="0" err="1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ebook</a:t>
            </a:r>
            <a:r>
              <a:rPr lang="ko-KR" altLang="en-US" sz="16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에 대한 안내페이지가 미흡해요</a:t>
            </a:r>
            <a:r>
              <a:rPr lang="en-US" altLang="ko-KR" sz="16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.”</a:t>
            </a:r>
          </a:p>
          <a:p>
            <a:pPr marL="0" indent="0">
              <a:buNone/>
            </a:pPr>
            <a:r>
              <a:rPr lang="ko-KR" altLang="en-US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목적 </a:t>
            </a:r>
            <a:r>
              <a:rPr lang="en-US" altLang="ko-KR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: </a:t>
            </a:r>
            <a:r>
              <a:rPr lang="en-US" altLang="ko-KR" sz="16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“</a:t>
            </a:r>
            <a:r>
              <a:rPr lang="ko-KR" altLang="en-US" sz="16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알라딘 홈페이지를 통해 </a:t>
            </a:r>
            <a:r>
              <a:rPr lang="en-US" altLang="ko-KR" sz="1600" dirty="0" err="1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ebook</a:t>
            </a:r>
            <a:r>
              <a:rPr lang="ko-KR" altLang="en-US" sz="16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에 대한 안내사항을 확인하고 싶어요</a:t>
            </a:r>
            <a:r>
              <a:rPr lang="en-US" altLang="ko-KR" sz="16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.”</a:t>
            </a:r>
            <a:endParaRPr lang="ko-KR" altLang="en-US" sz="16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08420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84F3845-9C0B-431B-88DB-ADEE57243F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12969" y="1743999"/>
            <a:ext cx="7557358" cy="740583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ko-KR" altLang="en-US" sz="3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박모네</a:t>
            </a:r>
            <a:r>
              <a:rPr lang="ko-KR" altLang="en-US" sz="3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3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(18</a:t>
            </a:r>
            <a:r>
              <a:rPr lang="ko-KR" altLang="en-US" sz="3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세</a:t>
            </a:r>
            <a:r>
              <a:rPr lang="en-US" altLang="ko-KR" sz="3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3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여성</a:t>
            </a:r>
            <a:r>
              <a:rPr lang="en-US" altLang="ko-KR" sz="3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3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수집이 취미인 고등학생</a:t>
            </a:r>
            <a:r>
              <a:rPr lang="en-US" altLang="ko-KR" sz="3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pPr marL="0" indent="0">
              <a:buNone/>
            </a:pPr>
            <a:endParaRPr lang="en-US" altLang="ko-KR" dirty="0">
              <a:latin typeface="Arial Black" panose="020B0A04020102020204" pitchFamily="34" charset="0"/>
              <a:ea typeface="나눔스퀘어 Bold" panose="020B0600000101010101" pitchFamily="50" charset="-127"/>
            </a:endParaRP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58F0FDF1-355C-4052-BBDA-3F2CAA563634}"/>
              </a:ext>
            </a:extLst>
          </p:cNvPr>
          <p:cNvSpPr txBox="1">
            <a:spLocks/>
          </p:cNvSpPr>
          <p:nvPr/>
        </p:nvSpPr>
        <p:spPr>
          <a:xfrm>
            <a:off x="4412970" y="2586183"/>
            <a:ext cx="8586019" cy="26785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동기 </a:t>
            </a:r>
            <a:r>
              <a:rPr lang="en-US" altLang="ko-KR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: </a:t>
            </a:r>
            <a:r>
              <a:rPr lang="en-US" altLang="ko-KR" sz="16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“</a:t>
            </a:r>
            <a:r>
              <a:rPr lang="ko-KR" altLang="en-US" sz="16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예쁜 </a:t>
            </a:r>
            <a:r>
              <a:rPr lang="ko-KR" altLang="en-US" sz="1600" dirty="0" err="1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굿즈</a:t>
            </a:r>
            <a:r>
              <a:rPr lang="ko-KR" altLang="en-US" sz="16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모으기가 </a:t>
            </a:r>
            <a:r>
              <a:rPr lang="ko-KR" altLang="en-US" sz="1600" dirty="0" err="1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취미에요</a:t>
            </a:r>
            <a:r>
              <a:rPr lang="en-US" altLang="ko-KR" sz="16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 </a:t>
            </a:r>
            <a:r>
              <a:rPr lang="ko-KR" altLang="en-US" sz="16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책도 사면서 </a:t>
            </a:r>
            <a:r>
              <a:rPr lang="ko-KR" altLang="en-US" sz="1600" dirty="0" err="1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굿즈도</a:t>
            </a:r>
            <a:r>
              <a:rPr lang="ko-KR" altLang="en-US" sz="16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갖고 싶어요</a:t>
            </a:r>
            <a:r>
              <a:rPr lang="en-US" altLang="ko-KR" sz="16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.”</a:t>
            </a:r>
          </a:p>
          <a:p>
            <a:pPr marL="0" indent="0">
              <a:buNone/>
            </a:pPr>
            <a:r>
              <a:rPr lang="ko-KR" altLang="en-US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불만사항</a:t>
            </a:r>
            <a:r>
              <a:rPr lang="en-US" altLang="ko-KR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: </a:t>
            </a:r>
            <a:r>
              <a:rPr lang="en-US" altLang="ko-KR" sz="16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“</a:t>
            </a:r>
            <a:r>
              <a:rPr lang="ko-KR" altLang="en-US" sz="16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내가 읽고 싶은 분야의 책 중에 </a:t>
            </a:r>
            <a:r>
              <a:rPr lang="ko-KR" altLang="en-US" sz="1600" dirty="0" err="1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굿즈</a:t>
            </a:r>
            <a:r>
              <a:rPr lang="ko-KR" altLang="en-US" sz="16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이벤트에 해당하는 도서가 </a:t>
            </a:r>
            <a:r>
              <a:rPr lang="ko-KR" altLang="en-US" sz="1600" dirty="0" err="1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어떤건지</a:t>
            </a:r>
            <a:endParaRPr lang="en-US" altLang="ko-KR" sz="16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0" indent="0">
              <a:buNone/>
            </a:pPr>
            <a:r>
              <a:rPr lang="en-US" altLang="ko-KR" sz="16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	             </a:t>
            </a:r>
            <a:r>
              <a:rPr lang="ko-KR" altLang="en-US" sz="16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확인하기가 어려워요</a:t>
            </a:r>
            <a:r>
              <a:rPr lang="en-US" altLang="ko-KR" sz="16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.”</a:t>
            </a:r>
          </a:p>
          <a:p>
            <a:pPr marL="0" indent="0">
              <a:buNone/>
            </a:pPr>
            <a:r>
              <a:rPr lang="ko-KR" altLang="en-US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목적 </a:t>
            </a:r>
            <a:r>
              <a:rPr lang="en-US" altLang="ko-KR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: </a:t>
            </a:r>
            <a:r>
              <a:rPr lang="en-US" altLang="ko-KR" sz="16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“</a:t>
            </a:r>
            <a:r>
              <a:rPr lang="ko-KR" altLang="en-US" sz="16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이벤트 도서가 무엇인지 확인하고 제가 </a:t>
            </a:r>
            <a:r>
              <a:rPr lang="ko-KR" altLang="en-US" sz="1600" dirty="0" err="1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읽을만한</a:t>
            </a:r>
            <a:r>
              <a:rPr lang="ko-KR" altLang="en-US" sz="16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책을 </a:t>
            </a:r>
            <a:r>
              <a:rPr lang="ko-KR" altLang="en-US" sz="1600" dirty="0" err="1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주문할거에요</a:t>
            </a:r>
            <a:r>
              <a:rPr lang="en-US" altLang="ko-KR" sz="16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.”</a:t>
            </a:r>
            <a:endParaRPr lang="ko-KR" altLang="en-US" sz="16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876141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84F3845-9C0B-431B-88DB-ADEE57243F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12969" y="1743999"/>
            <a:ext cx="6255031" cy="740583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3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고민정 </a:t>
            </a:r>
            <a:r>
              <a:rPr lang="en-US" altLang="ko-KR" sz="3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(31</a:t>
            </a:r>
            <a:r>
              <a:rPr lang="ko-KR" altLang="en-US" sz="3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세</a:t>
            </a:r>
            <a:r>
              <a:rPr lang="en-US" altLang="ko-KR" sz="3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3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여성</a:t>
            </a:r>
            <a:r>
              <a:rPr lang="en-US" altLang="ko-KR" sz="3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3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알뜰한 주부</a:t>
            </a:r>
            <a:r>
              <a:rPr lang="en-US" altLang="ko-KR" sz="3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pPr marL="0" indent="0">
              <a:buNone/>
            </a:pPr>
            <a:endParaRPr lang="en-US" altLang="ko-KR" dirty="0">
              <a:latin typeface="Arial Black" panose="020B0A04020102020204" pitchFamily="34" charset="0"/>
              <a:ea typeface="나눔스퀘어 Bold" panose="020B0600000101010101" pitchFamily="50" charset="-127"/>
            </a:endParaRP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58F0FDF1-355C-4052-BBDA-3F2CAA563634}"/>
              </a:ext>
            </a:extLst>
          </p:cNvPr>
          <p:cNvSpPr txBox="1">
            <a:spLocks/>
          </p:cNvSpPr>
          <p:nvPr/>
        </p:nvSpPr>
        <p:spPr>
          <a:xfrm>
            <a:off x="4412970" y="2586183"/>
            <a:ext cx="8586019" cy="26785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동기 </a:t>
            </a:r>
            <a:r>
              <a:rPr lang="en-US" altLang="ko-KR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: </a:t>
            </a:r>
            <a:r>
              <a:rPr lang="en-US" altLang="ko-KR" sz="16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“</a:t>
            </a:r>
            <a:r>
              <a:rPr lang="ko-KR" altLang="en-US" sz="16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중고책을 직접 눈으로 확인하면서 구매하고 싶습니다</a:t>
            </a:r>
            <a:r>
              <a:rPr lang="en-US" altLang="ko-KR" sz="16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.”</a:t>
            </a:r>
          </a:p>
          <a:p>
            <a:pPr marL="0" indent="0">
              <a:buNone/>
            </a:pPr>
            <a:r>
              <a:rPr lang="ko-KR" altLang="en-US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불만사항</a:t>
            </a:r>
            <a:r>
              <a:rPr lang="en-US" altLang="ko-KR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: </a:t>
            </a:r>
            <a:r>
              <a:rPr lang="en-US" altLang="ko-KR" sz="16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“</a:t>
            </a:r>
            <a:r>
              <a:rPr lang="ko-KR" altLang="en-US" sz="16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오프라인 매장을 </a:t>
            </a:r>
            <a:r>
              <a:rPr lang="ko-KR" altLang="en-US" sz="1600" dirty="0" err="1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찾고싶은데</a:t>
            </a:r>
            <a:r>
              <a:rPr lang="ko-KR" altLang="en-US" sz="16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온라인과 오프라인 페이지가 나뉘어 있어서</a:t>
            </a:r>
            <a:endParaRPr lang="en-US" altLang="ko-KR" sz="16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0" indent="0">
              <a:buNone/>
            </a:pPr>
            <a:r>
              <a:rPr lang="en-US" altLang="ko-KR" sz="16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		</a:t>
            </a:r>
            <a:r>
              <a:rPr lang="ko-KR" altLang="en-US" sz="16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보기도 힘듭니다</a:t>
            </a:r>
            <a:r>
              <a:rPr lang="en-US" altLang="ko-KR" sz="16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.”</a:t>
            </a:r>
          </a:p>
          <a:p>
            <a:pPr marL="0" indent="0">
              <a:buNone/>
            </a:pPr>
            <a:r>
              <a:rPr lang="ko-KR" altLang="en-US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목적 </a:t>
            </a:r>
            <a:r>
              <a:rPr lang="en-US" altLang="ko-KR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: </a:t>
            </a:r>
            <a:r>
              <a:rPr lang="en-US" altLang="ko-KR" sz="16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“</a:t>
            </a:r>
            <a:r>
              <a:rPr lang="ko-KR" altLang="en-US" sz="16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오프라인 매장 안내 페이지에 접근하기 편했으면 좋겠습니다</a:t>
            </a:r>
            <a:r>
              <a:rPr lang="en-US" altLang="ko-KR" sz="16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.”</a:t>
            </a:r>
            <a:endParaRPr lang="ko-KR" altLang="en-US" sz="16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152894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327</TotalTime>
  <Words>292</Words>
  <Application>Microsoft Office PowerPoint</Application>
  <PresentationFormat>와이드스크린</PresentationFormat>
  <Paragraphs>92</Paragraphs>
  <Slides>20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30" baseType="lpstr">
      <vt:lpstr>Open Sans</vt:lpstr>
      <vt:lpstr>나눔고딕</vt:lpstr>
      <vt:lpstr>나눔명조</vt:lpstr>
      <vt:lpstr>나눔바른고딕 Light</vt:lpstr>
      <vt:lpstr>나눔스퀘어 Bold</vt:lpstr>
      <vt:lpstr>나눔스퀘어 ExtraBold</vt:lpstr>
      <vt:lpstr>맑은 고딕</vt:lpstr>
      <vt:lpstr>Arial</vt:lpstr>
      <vt:lpstr>Arial Black</vt:lpstr>
      <vt:lpstr>Office 테마</vt:lpstr>
      <vt:lpstr>사이트 기획 (알라딘)</vt:lpstr>
      <vt:lpstr>INDEX</vt:lpstr>
      <vt:lpstr>PowerPoint 프레젠테이션</vt:lpstr>
      <vt:lpstr>PowerPoint 프레젠테이션</vt:lpstr>
      <vt:lpstr>PowerPoint 프레젠테이션</vt:lpstr>
      <vt:lpstr>2. 페르소나 분석</vt:lpstr>
      <vt:lpstr>PowerPoint 프레젠테이션</vt:lpstr>
      <vt:lpstr>PowerPoint 프레젠테이션</vt:lpstr>
      <vt:lpstr>PowerPoint 프레젠테이션</vt:lpstr>
      <vt:lpstr>PowerPoint 프레젠테이션</vt:lpstr>
      <vt:lpstr>3. 타겟 및 컨셉</vt:lpstr>
      <vt:lpstr>PowerPoint 프레젠테이션</vt:lpstr>
      <vt:lpstr>4. 색과 서체</vt:lpstr>
      <vt:lpstr>PowerPoint 프레젠테이션</vt:lpstr>
      <vt:lpstr>PowerPoint 프레젠테이션</vt:lpstr>
      <vt:lpstr>5. 스케치</vt:lpstr>
      <vt:lpstr>PowerPoint 프레젠테이션</vt:lpstr>
      <vt:lpstr>PowerPoint 프레젠테이션</vt:lpstr>
      <vt:lpstr>6. 프로토타입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사이트 기획(알라딘)</dc:title>
  <dc:creator>이단비</dc:creator>
  <cp:lastModifiedBy>이단비</cp:lastModifiedBy>
  <cp:revision>31</cp:revision>
  <dcterms:created xsi:type="dcterms:W3CDTF">2017-08-30T00:13:45Z</dcterms:created>
  <dcterms:modified xsi:type="dcterms:W3CDTF">2017-09-03T05:35:39Z</dcterms:modified>
</cp:coreProperties>
</file>